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77" r:id="rId3"/>
    <p:sldId id="258" r:id="rId4"/>
    <p:sldId id="275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6" r:id="rId15"/>
    <p:sldId id="270" r:id="rId16"/>
    <p:sldId id="274" r:id="rId17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3\vo\file-server\&#1054;&#1053;&#1058;&#1069;\&#1054;&#1047;&#1055;_2024_2025_&#1087;&#1086;&#1076;&#1075;&#1086;&#1090;&#1086;&#1074;&#1082;&#1072;\&#1057;&#1086;&#1074;&#1077;&#1097;&#1072;&#1085;&#1080;&#1103;-&#1087;&#1088;&#1077;&#1079;&#1077;&#1085;&#1090;&#1072;&#1094;&#1080;&#1080;-&#1089;&#1087;&#1088;&#1072;&#1074;&#1082;&#1080;\&#1057;&#1086;&#1074;&#1077;&#1097;&#1072;&#1085;&#1080;&#1103;\7_&#1050;&#1063;&#1057;%20&#1085;&#1072;%2007_11_2024\&#1048;&#1089;&#1090;&#1086;&#1088;&#1080;&#1103;%20&#1089;&#1086;&#1079;&#1076;&#1072;&#1085;&#1080;&#1103;\&#1057;&#1074;&#1086;&#1076;&#1085;&#1072;&#1103;%20&#1080;&#1085;&#1092;&#1086;&#1088;&#1084;&#1072;&#1094;&#1080;&#1103;%20&#1086;%20&#1082;&#1086;&#1083;&#1080;&#1095;&#1077;&#1089;&#1090;&#1074;&#1077;%20&#1052;&#1054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3\vo\file-server\&#1054;&#1053;&#1058;&#1069;\&#1054;&#1047;&#1055;_2024_2025_&#1087;&#1086;&#1076;&#1075;&#1086;&#1090;&#1086;&#1074;&#1082;&#1072;\&#1057;&#1086;&#1074;&#1077;&#1097;&#1072;&#1085;&#1080;&#1103;-&#1087;&#1088;&#1077;&#1079;&#1077;&#1085;&#1090;&#1072;&#1094;&#1080;&#1080;-&#1089;&#1087;&#1088;&#1072;&#1074;&#1082;&#1080;\&#1057;&#1086;&#1074;&#1077;&#1097;&#1072;&#1085;&#1080;&#1103;\7_&#1050;&#1063;&#1057;%20&#1085;&#1072;%2007_11_2024\&#1048;&#1089;&#1090;&#1086;&#1088;&#1080;&#1103;%20&#1089;&#1086;&#1079;&#1076;&#1072;&#1085;&#1080;&#1103;\&#1057;&#1074;&#1086;&#1076;&#1085;&#1072;&#1103;%20&#1080;&#1085;&#1092;&#1086;&#1088;&#1084;&#1072;&#1094;&#1080;&#1103;%20&#1086;%20&#1082;&#1086;&#1083;&#1080;&#1095;&#1077;&#1089;&#1090;&#1074;&#1077;%20&#1052;&#105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3\vo\file-server\&#1054;&#1053;&#1058;&#1069;\&#1054;&#1047;&#1055;_2024_2025_&#1087;&#1086;&#1076;&#1075;&#1086;&#1090;&#1086;&#1074;&#1082;&#1072;\&#1057;&#1086;&#1074;&#1077;&#1097;&#1072;&#1085;&#1080;&#1103;-&#1087;&#1088;&#1077;&#1079;&#1077;&#1085;&#1090;&#1072;&#1094;&#1080;&#1080;-&#1089;&#1087;&#1088;&#1072;&#1074;&#1082;&#1080;\&#1057;&#1086;&#1074;&#1077;&#1097;&#1072;&#1085;&#1080;&#1103;\7_&#1050;&#1063;&#1057;%20&#1085;&#1072;%2007_11_2024\&#1048;&#1089;&#1090;&#1086;&#1088;&#1080;&#1103;%20&#1089;&#1086;&#1079;&#1076;&#1072;&#1085;&#1080;&#1103;\&#1057;&#1074;&#1086;&#1076;&#1085;&#1072;&#1103;%20&#1080;&#1085;&#1092;&#1086;&#1088;&#1084;&#1072;&#1094;&#1080;&#1103;%20&#1086;%20&#1082;&#1086;&#1083;&#1080;&#1095;&#1077;&#1089;&#1090;&#1074;&#1077;%20&#1052;&#105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3\vo\file-server\&#1054;&#1053;&#1058;&#1069;\&#1054;&#1047;&#1055;_2024_2025_&#1087;&#1086;&#1076;&#1075;&#1086;&#1090;&#1086;&#1074;&#1082;&#1072;\&#1057;&#1086;&#1074;&#1077;&#1097;&#1072;&#1085;&#1080;&#1103;-&#1087;&#1088;&#1077;&#1079;&#1077;&#1085;&#1090;&#1072;&#1094;&#1080;&#1080;-&#1089;&#1087;&#1088;&#1072;&#1074;&#1082;&#1080;\&#1057;&#1086;&#1074;&#1077;&#1097;&#1072;&#1085;&#1080;&#1103;\7_&#1050;&#1063;&#1057;%20&#1085;&#1072;%2007_11_2024\&#1048;&#1089;&#1090;&#1086;&#1088;&#1080;&#1103;%20&#1089;&#1086;&#1079;&#1076;&#1072;&#1085;&#1080;&#1103;\&#1057;&#1074;&#1086;&#1076;&#1085;&#1072;&#1103;%20&#1080;&#1085;&#1092;&#1086;&#1088;&#1084;&#1072;&#1094;&#1080;&#1103;%20&#1086;%20&#1082;&#1086;&#1083;&#1080;&#1095;&#1077;&#1089;&#1090;&#1074;&#1077;%20&#1052;&#1054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3\vo\file-server\&#1054;&#1053;&#1058;&#1069;\&#1054;&#1047;&#1055;_2024_2025_&#1087;&#1086;&#1076;&#1075;&#1086;&#1090;&#1086;&#1074;&#1082;&#1072;\&#1057;&#1086;&#1074;&#1077;&#1097;&#1072;&#1085;&#1080;&#1103;-&#1087;&#1088;&#1077;&#1079;&#1077;&#1085;&#1090;&#1072;&#1094;&#1080;&#1080;-&#1089;&#1087;&#1088;&#1072;&#1074;&#1082;&#1080;\&#1057;&#1086;&#1074;&#1077;&#1097;&#1072;&#1085;&#1080;&#1103;\7_&#1050;&#1063;&#1057;%20&#1085;&#1072;%2007_11_2024\&#1048;&#1089;&#1090;&#1086;&#1088;&#1080;&#1103;%20&#1089;&#1086;&#1079;&#1076;&#1072;&#1085;&#1080;&#1103;\&#1057;&#1074;&#1086;&#1076;&#1085;&#1072;&#1103;%20&#1080;&#1085;&#1092;&#1086;&#1088;&#1084;&#1072;&#1094;&#1080;&#1103;%20&#1086;%20&#1082;&#1086;&#1083;&#1080;&#1095;&#1077;&#1089;&#1090;&#1074;&#1077;%20&#1052;&#1054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3\vo\file-server\&#1054;&#1053;&#1058;&#1069;\&#1054;&#1047;&#1055;_2024_2025_&#1087;&#1086;&#1076;&#1075;&#1086;&#1090;&#1086;&#1074;&#1082;&#1072;\&#1057;&#1086;&#1074;&#1077;&#1097;&#1072;&#1085;&#1080;&#1103;-&#1087;&#1088;&#1077;&#1079;&#1077;&#1085;&#1090;&#1072;&#1094;&#1080;&#1080;-&#1089;&#1087;&#1088;&#1072;&#1074;&#1082;&#1080;\&#1057;&#1086;&#1074;&#1077;&#1097;&#1072;&#1085;&#1080;&#1103;\7_&#1050;&#1063;&#1057;%20&#1085;&#1072;%2007_11_2024\&#1048;&#1089;&#1090;&#1086;&#1088;&#1080;&#1103;%20&#1089;&#1086;&#1079;&#1076;&#1072;&#1085;&#1080;&#1103;\&#1057;&#1074;&#1086;&#1076;&#1085;&#1072;&#1103;%20&#1080;&#1085;&#1092;&#1086;&#1088;&#1084;&#1072;&#1094;&#1080;&#1103;%20&#1086;%20&#1082;&#1086;&#1083;&#1080;&#1095;&#1077;&#1089;&#1090;&#1074;&#1077;%20&#1052;&#1054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3\vo\file-server\&#1054;&#1053;&#1058;&#1069;\&#1054;&#1047;&#1055;_2024_2025_&#1087;&#1086;&#1076;&#1075;&#1086;&#1090;&#1086;&#1074;&#1082;&#1072;\&#1057;&#1086;&#1074;&#1077;&#1097;&#1072;&#1085;&#1080;&#1103;-&#1087;&#1088;&#1077;&#1079;&#1077;&#1085;&#1090;&#1072;&#1094;&#1080;&#1080;-&#1089;&#1087;&#1088;&#1072;&#1074;&#1082;&#1080;\&#1057;&#1086;&#1074;&#1077;&#1097;&#1072;&#1085;&#1080;&#1103;\7_&#1050;&#1063;&#1057;%20&#1085;&#1072;%2007_11_2024\&#1048;&#1089;&#1090;&#1086;&#1088;&#1080;&#1103;%20&#1089;&#1086;&#1079;&#1076;&#1072;&#1085;&#1080;&#1103;\&#1057;&#1074;&#1086;&#1076;&#1085;&#1072;&#1103;%20&#1080;&#1085;&#1092;&#1086;&#1088;&#1084;&#1072;&#1094;&#1080;&#1103;%20&#1086;%20&#1082;&#1086;&#1083;&#1080;&#1095;&#1077;&#1089;&#1090;&#1074;&#1077;%20&#1052;&#1054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3\vo\file-server\&#1054;&#1053;&#1058;&#1069;\&#1054;&#1047;&#1055;_2024_2025_&#1087;&#1086;&#1076;&#1075;&#1086;&#1090;&#1086;&#1074;&#1082;&#1072;\&#1057;&#1086;&#1074;&#1077;&#1097;&#1072;&#1085;&#1080;&#1103;-&#1087;&#1088;&#1077;&#1079;&#1077;&#1085;&#1090;&#1072;&#1094;&#1080;&#1080;-&#1089;&#1087;&#1088;&#1072;&#1074;&#1082;&#1080;\&#1057;&#1086;&#1074;&#1077;&#1097;&#1072;&#1085;&#1080;&#1103;\7_&#1050;&#1063;&#1057;%20&#1085;&#1072;%2007_11_2024\&#1048;&#1089;&#1090;&#1086;&#1088;&#1080;&#1103;%20&#1089;&#1086;&#1079;&#1076;&#1072;&#1085;&#1080;&#1103;\&#1057;&#1074;&#1086;&#1076;&#1085;&#1072;&#1103;%20&#1080;&#1085;&#1092;&#1086;&#1088;&#1084;&#1072;&#1094;&#1080;&#1103;%20&#1086;%20&#1082;&#1086;&#1083;&#1080;&#1095;&#1077;&#1089;&#1090;&#1074;&#1077;%20&#1052;&#1054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3\vo\file-server\&#1054;&#1053;&#1058;&#1069;\&#1054;&#1047;&#1055;_2024_2025_&#1087;&#1086;&#1076;&#1075;&#1086;&#1090;&#1086;&#1074;&#1082;&#1072;\&#1057;&#1086;&#1074;&#1077;&#1097;&#1072;&#1085;&#1080;&#1103;-&#1087;&#1088;&#1077;&#1079;&#1077;&#1085;&#1090;&#1072;&#1094;&#1080;&#1080;-&#1089;&#1087;&#1088;&#1072;&#1074;&#1082;&#1080;\&#1057;&#1086;&#1074;&#1077;&#1097;&#1072;&#1085;&#1080;&#1103;\7_&#1050;&#1063;&#1057;%20&#1085;&#1072;%2007_11_2024\&#1048;&#1089;&#1090;&#1086;&#1088;&#1080;&#1103;%20&#1089;&#1086;&#1079;&#1076;&#1072;&#1085;&#1080;&#1103;\&#1057;&#1074;&#1086;&#1076;&#1085;&#1072;&#1103;%20&#1080;&#1085;&#1092;&#1086;&#1088;&#1084;&#1072;&#1094;&#1080;&#1103;%20&#1086;%20&#1082;&#1086;&#1083;&#1080;&#1095;&#1077;&#1089;&#1090;&#1074;&#1077;%20&#1052;&#1054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3\vo\file-server\&#1054;&#1053;&#1058;&#1069;\&#1054;&#1047;&#1055;_2024_2025_&#1087;&#1086;&#1076;&#1075;&#1086;&#1090;&#1086;&#1074;&#1082;&#1072;\&#1057;&#1086;&#1074;&#1077;&#1097;&#1072;&#1085;&#1080;&#1103;-&#1087;&#1088;&#1077;&#1079;&#1077;&#1085;&#1090;&#1072;&#1094;&#1080;&#1080;-&#1089;&#1087;&#1088;&#1072;&#1074;&#1082;&#1080;\&#1057;&#1086;&#1074;&#1077;&#1097;&#1072;&#1085;&#1080;&#1103;\7_&#1050;&#1063;&#1057;%20&#1085;&#1072;%2007_11_2024\&#1048;&#1089;&#1090;&#1086;&#1088;&#1080;&#1103;%20&#1089;&#1086;&#1079;&#1076;&#1072;&#1085;&#1080;&#1103;\&#1057;&#1074;&#1086;&#1076;&#1085;&#1072;&#1103;%20&#1080;&#1085;&#1092;&#1086;&#1088;&#1084;&#1072;&#1094;&#1080;&#1103;%20&#1086;%20&#1082;&#1086;&#1083;&#1080;&#1095;&#1077;&#1089;&#1090;&#1074;&#1077;%20&#1052;&#105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pPr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Изменение  процента готовности</a:t>
            </a:r>
          </a:p>
        </c:rich>
      </c:tx>
      <c:layout>
        <c:manualLayout>
          <c:xMode val="edge"/>
          <c:yMode val="edge"/>
          <c:x val="0.26928359802699442"/>
          <c:y val="1.8901271819633931E-2"/>
        </c:manualLayout>
      </c:layout>
      <c:overlay val="0"/>
      <c:spPr>
        <a:noFill/>
        <a:ln w="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12600">
              <a:solidFill>
                <a:srgbClr val="FF0000">
                  <a:alpha val="99000"/>
                </a:srgbClr>
              </a:solidFill>
              <a:round/>
            </a:ln>
          </c:spPr>
          <c:marker>
            <c:symbol val="none"/>
          </c:marker>
          <c:dLbls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'[Сводная информация о количестве МО.xlsx]Арх'!$B$1:$H$1</c:f>
              <c:strCache>
                <c:ptCount val="7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  <c:pt idx="5">
                  <c:v>2023-2024</c:v>
                </c:pt>
                <c:pt idx="6">
                  <c:v>2024-2025</c:v>
                </c:pt>
              </c:strCache>
            </c:strRef>
          </c:cat>
          <c:val>
            <c:numRef>
              <c:f>'[Сводная информация о количестве МО.xlsx]Арх'!$B$2:$H$2</c:f>
              <c:numCache>
                <c:formatCode>General</c:formatCode>
                <c:ptCount val="7"/>
                <c:pt idx="0">
                  <c:v>86</c:v>
                </c:pt>
                <c:pt idx="1">
                  <c:v>91</c:v>
                </c:pt>
                <c:pt idx="2">
                  <c:v>90</c:v>
                </c:pt>
                <c:pt idx="3">
                  <c:v>80</c:v>
                </c:pt>
                <c:pt idx="4">
                  <c:v>83</c:v>
                </c:pt>
                <c:pt idx="5">
                  <c:v>97</c:v>
                </c:pt>
                <c:pt idx="6">
                  <c:v>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0">
              <a:noFill/>
            </a:ln>
          </c:spPr>
        </c:hiLowLines>
        <c:marker val="1"/>
        <c:smooth val="0"/>
        <c:axId val="112924160"/>
        <c:axId val="112925696"/>
      </c:lineChart>
      <c:catAx>
        <c:axId val="1129241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12925696"/>
        <c:crosses val="autoZero"/>
        <c:auto val="1"/>
        <c:lblAlgn val="ctr"/>
        <c:lblOffset val="100"/>
        <c:noMultiLvlLbl val="0"/>
      </c:catAx>
      <c:valAx>
        <c:axId val="112925696"/>
        <c:scaling>
          <c:orientation val="minMax"/>
          <c:max val="100"/>
          <c:min val="30"/>
        </c:scaling>
        <c:delete val="0"/>
        <c:axPos val="l"/>
        <c:majorGridlines>
          <c:spPr>
            <a:ln w="9360">
              <a:solidFill>
                <a:srgbClr val="4F81BD"/>
              </a:solidFill>
              <a:round/>
            </a:ln>
          </c:spPr>
        </c:majorGridlines>
        <c:numFmt formatCode="0" sourceLinked="0"/>
        <c:majorTickMark val="none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12924160"/>
        <c:crosses val="autoZero"/>
        <c:crossBetween val="between"/>
        <c:majorUnit val="10"/>
      </c:valAx>
      <c:spPr>
        <a:noFill/>
        <a:ln w="0">
          <a:solidFill>
            <a:srgbClr val="4F81BD"/>
          </a:solidFill>
        </a:ln>
      </c:spPr>
    </c:plotArea>
    <c:plotVisOnly val="1"/>
    <c:dispBlanksAs val="gap"/>
    <c:showDLblsOverMax val="1"/>
  </c:chart>
  <c:spPr>
    <a:solidFill>
      <a:srgbClr val="FFFFFF"/>
    </a:solidFill>
    <a:ln w="9360">
      <a:solidFill>
        <a:srgbClr val="D9D9D9"/>
      </a:solidFill>
      <a:round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pPr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Изменение  процента 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</a:rPr>
              <a:t>готовности</a:t>
            </a:r>
            <a:endParaRPr lang="ru-RU" sz="1400" b="0" strike="noStrike" spc="-1" dirty="0">
              <a:solidFill>
                <a:srgbClr val="000000"/>
              </a:solidFill>
              <a:latin typeface="Times New Roman"/>
            </a:endParaRPr>
          </a:p>
        </c:rich>
      </c:tx>
      <c:layout>
        <c:manualLayout>
          <c:xMode val="edge"/>
          <c:yMode val="edge"/>
          <c:x val="0.17353396769196699"/>
          <c:y val="1.8901254195371801E-2"/>
        </c:manualLayout>
      </c:layout>
      <c:overlay val="0"/>
      <c:spPr>
        <a:noFill/>
        <a:ln w="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12600">
              <a:solidFill>
                <a:srgbClr val="FF0000">
                  <a:alpha val="99000"/>
                </a:srgbClr>
              </a:solidFill>
              <a:round/>
            </a:ln>
          </c:spPr>
          <c:marker>
            <c:symbol val="none"/>
          </c:marker>
          <c:dLbls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'[Сводная информация о количестве МО.xlsx]Арх'!$B$1:$H$1</c:f>
              <c:strCache>
                <c:ptCount val="7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  <c:pt idx="5">
                  <c:v>2023-2024</c:v>
                </c:pt>
                <c:pt idx="6">
                  <c:v>2024-2025</c:v>
                </c:pt>
              </c:strCache>
            </c:strRef>
          </c:cat>
          <c:val>
            <c:numRef>
              <c:f>'[Сводная информация о количестве МО.xlsx]Арх'!$B$2:$H$2</c:f>
              <c:numCache>
                <c:formatCode>General</c:formatCode>
                <c:ptCount val="7"/>
                <c:pt idx="0">
                  <c:v>80</c:v>
                </c:pt>
                <c:pt idx="1">
                  <c:v>88</c:v>
                </c:pt>
                <c:pt idx="2">
                  <c:v>88</c:v>
                </c:pt>
                <c:pt idx="3">
                  <c:v>90</c:v>
                </c:pt>
                <c:pt idx="4">
                  <c:v>91</c:v>
                </c:pt>
                <c:pt idx="5">
                  <c:v>95</c:v>
                </c:pt>
                <c:pt idx="6">
                  <c:v>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0">
              <a:noFill/>
            </a:ln>
          </c:spPr>
        </c:hiLowLines>
        <c:marker val="1"/>
        <c:smooth val="0"/>
        <c:axId val="112419584"/>
        <c:axId val="112421120"/>
      </c:lineChart>
      <c:catAx>
        <c:axId val="1124195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12421120"/>
        <c:crosses val="autoZero"/>
        <c:auto val="1"/>
        <c:lblAlgn val="ctr"/>
        <c:lblOffset val="100"/>
        <c:noMultiLvlLbl val="0"/>
      </c:catAx>
      <c:valAx>
        <c:axId val="112421120"/>
        <c:scaling>
          <c:orientation val="minMax"/>
          <c:max val="100"/>
          <c:min val="30"/>
        </c:scaling>
        <c:delete val="0"/>
        <c:axPos val="l"/>
        <c:majorGridlines>
          <c:spPr>
            <a:ln w="9360">
              <a:solidFill>
                <a:srgbClr val="4F81BD"/>
              </a:solidFill>
              <a:round/>
            </a:ln>
          </c:spPr>
        </c:majorGridlines>
        <c:numFmt formatCode="0" sourceLinked="0"/>
        <c:majorTickMark val="none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12419584"/>
        <c:crosses val="autoZero"/>
        <c:crossBetween val="between"/>
        <c:majorUnit val="10"/>
      </c:valAx>
      <c:spPr>
        <a:noFill/>
        <a:ln w="0">
          <a:solidFill>
            <a:srgbClr val="4F81BD"/>
          </a:solidFill>
        </a:ln>
      </c:spPr>
    </c:plotArea>
    <c:plotVisOnly val="1"/>
    <c:dispBlanksAs val="gap"/>
    <c:showDLblsOverMax val="1"/>
  </c:chart>
  <c:spPr>
    <a:solidFill>
      <a:srgbClr val="FFFFFF"/>
    </a:solidFill>
    <a:ln w="9360">
      <a:solidFill>
        <a:srgbClr val="D9D9D9"/>
      </a:solidFill>
      <a:round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pPr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Изменение  процента 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</a:rPr>
              <a:t>готовности</a:t>
            </a:r>
            <a:endParaRPr lang="ru-RU" sz="1400" b="0" strike="noStrike" spc="-1" dirty="0">
              <a:solidFill>
                <a:srgbClr val="000000"/>
              </a:solidFill>
              <a:latin typeface="Times New Roman"/>
            </a:endParaRPr>
          </a:p>
        </c:rich>
      </c:tx>
      <c:layout>
        <c:manualLayout>
          <c:xMode val="edge"/>
          <c:yMode val="edge"/>
          <c:x val="0.23190278935094988"/>
          <c:y val="3.1893236708551272E-2"/>
        </c:manualLayout>
      </c:layout>
      <c:overlay val="0"/>
      <c:spPr>
        <a:noFill/>
        <a:ln w="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12600">
              <a:solidFill>
                <a:srgbClr val="FF0000">
                  <a:alpha val="99000"/>
                </a:srgbClr>
              </a:solidFill>
              <a:round/>
            </a:ln>
          </c:spPr>
          <c:marker>
            <c:symbol val="none"/>
          </c:marker>
          <c:dLbls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'[Сводная информация о количестве МО.xlsx]Арх'!$B$1:$H$1</c:f>
              <c:strCache>
                <c:ptCount val="7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  <c:pt idx="5">
                  <c:v>2023-2024</c:v>
                </c:pt>
                <c:pt idx="6">
                  <c:v>2024-2025</c:v>
                </c:pt>
              </c:strCache>
            </c:strRef>
          </c:cat>
          <c:val>
            <c:numRef>
              <c:f>'[Сводная информация о количестве МО.xlsx]Арх'!$B$2:$H$2</c:f>
              <c:numCache>
                <c:formatCode>General</c:formatCode>
                <c:ptCount val="7"/>
                <c:pt idx="0">
                  <c:v>80</c:v>
                </c:pt>
                <c:pt idx="1">
                  <c:v>85</c:v>
                </c:pt>
                <c:pt idx="2">
                  <c:v>87</c:v>
                </c:pt>
                <c:pt idx="3">
                  <c:v>91</c:v>
                </c:pt>
                <c:pt idx="4">
                  <c:v>91</c:v>
                </c:pt>
                <c:pt idx="5">
                  <c:v>97</c:v>
                </c:pt>
                <c:pt idx="6" formatCode="0">
                  <c:v>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0">
              <a:noFill/>
            </a:ln>
          </c:spPr>
        </c:hiLowLines>
        <c:marker val="1"/>
        <c:smooth val="0"/>
        <c:axId val="113535616"/>
        <c:axId val="113537408"/>
      </c:lineChart>
      <c:catAx>
        <c:axId val="1135356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13537408"/>
        <c:crosses val="autoZero"/>
        <c:auto val="1"/>
        <c:lblAlgn val="ctr"/>
        <c:lblOffset val="100"/>
        <c:noMultiLvlLbl val="0"/>
      </c:catAx>
      <c:valAx>
        <c:axId val="113537408"/>
        <c:scaling>
          <c:orientation val="minMax"/>
          <c:max val="100"/>
          <c:min val="30"/>
        </c:scaling>
        <c:delete val="0"/>
        <c:axPos val="l"/>
        <c:majorGridlines>
          <c:spPr>
            <a:ln w="9360">
              <a:solidFill>
                <a:srgbClr val="4F81BD"/>
              </a:solidFill>
              <a:round/>
            </a:ln>
          </c:spPr>
        </c:majorGridlines>
        <c:numFmt formatCode="0" sourceLinked="0"/>
        <c:majorTickMark val="none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13535616"/>
        <c:crosses val="autoZero"/>
        <c:crossBetween val="between"/>
        <c:majorUnit val="10"/>
      </c:valAx>
      <c:spPr>
        <a:noFill/>
        <a:ln w="0">
          <a:solidFill>
            <a:srgbClr val="4F81BD"/>
          </a:solidFill>
        </a:ln>
      </c:spPr>
    </c:plotArea>
    <c:plotVisOnly val="1"/>
    <c:dispBlanksAs val="gap"/>
    <c:showDLblsOverMax val="1"/>
  </c:chart>
  <c:spPr>
    <a:solidFill>
      <a:srgbClr val="FFFFFF"/>
    </a:solidFill>
    <a:ln w="9360">
      <a:solidFill>
        <a:srgbClr val="D9D9D9"/>
      </a:solidFill>
      <a:round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pPr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Изменение  процента 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</a:rPr>
              <a:t>готовности</a:t>
            </a:r>
            <a:endParaRPr lang="ru-RU" sz="1400" b="0" strike="noStrike" spc="-1" dirty="0">
              <a:solidFill>
                <a:srgbClr val="000000"/>
              </a:solidFill>
              <a:latin typeface="Times New Roman"/>
            </a:endParaRPr>
          </a:p>
        </c:rich>
      </c:tx>
      <c:layout>
        <c:manualLayout>
          <c:xMode val="edge"/>
          <c:yMode val="edge"/>
          <c:x val="0.17353396769196699"/>
          <c:y val="1.8901254195371801E-2"/>
        </c:manualLayout>
      </c:layout>
      <c:overlay val="0"/>
      <c:spPr>
        <a:noFill/>
        <a:ln w="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12600">
              <a:solidFill>
                <a:srgbClr val="FF0000">
                  <a:alpha val="99000"/>
                </a:srgbClr>
              </a:solidFill>
              <a:round/>
            </a:ln>
          </c:spPr>
          <c:marker>
            <c:symbol val="none"/>
          </c:marker>
          <c:dLbls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'[Сводная информация о количестве МО.xlsx]Арх'!$B$1:$H$1</c:f>
              <c:strCache>
                <c:ptCount val="7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  <c:pt idx="5">
                  <c:v>2023-2024</c:v>
                </c:pt>
                <c:pt idx="6">
                  <c:v>2024-2025</c:v>
                </c:pt>
              </c:strCache>
            </c:strRef>
          </c:cat>
          <c:val>
            <c:numRef>
              <c:f>'[Сводная информация о количестве МО.xlsx]Арх'!$B$2:$H$2</c:f>
              <c:numCache>
                <c:formatCode>General</c:formatCode>
                <c:ptCount val="7"/>
                <c:pt idx="0">
                  <c:v>71</c:v>
                </c:pt>
                <c:pt idx="1">
                  <c:v>82</c:v>
                </c:pt>
                <c:pt idx="2">
                  <c:v>86</c:v>
                </c:pt>
                <c:pt idx="3">
                  <c:v>86</c:v>
                </c:pt>
                <c:pt idx="4">
                  <c:v>86</c:v>
                </c:pt>
                <c:pt idx="5">
                  <c:v>95</c:v>
                </c:pt>
                <c:pt idx="6" formatCode="0">
                  <c:v>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0">
              <a:noFill/>
            </a:ln>
          </c:spPr>
        </c:hiLowLines>
        <c:marker val="1"/>
        <c:smooth val="0"/>
        <c:axId val="113630592"/>
        <c:axId val="113632384"/>
      </c:lineChart>
      <c:catAx>
        <c:axId val="1136305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13632384"/>
        <c:crosses val="autoZero"/>
        <c:auto val="1"/>
        <c:lblAlgn val="ctr"/>
        <c:lblOffset val="100"/>
        <c:noMultiLvlLbl val="0"/>
      </c:catAx>
      <c:valAx>
        <c:axId val="113632384"/>
        <c:scaling>
          <c:orientation val="minMax"/>
          <c:max val="100"/>
          <c:min val="30"/>
        </c:scaling>
        <c:delete val="0"/>
        <c:axPos val="l"/>
        <c:majorGridlines>
          <c:spPr>
            <a:ln w="9360">
              <a:solidFill>
                <a:srgbClr val="4F81BD"/>
              </a:solidFill>
              <a:round/>
            </a:ln>
          </c:spPr>
        </c:majorGridlines>
        <c:numFmt formatCode="0" sourceLinked="0"/>
        <c:majorTickMark val="none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13630592"/>
        <c:crosses val="autoZero"/>
        <c:crossBetween val="between"/>
        <c:majorUnit val="10"/>
      </c:valAx>
      <c:spPr>
        <a:noFill/>
        <a:ln w="0">
          <a:solidFill>
            <a:srgbClr val="4F81BD"/>
          </a:solidFill>
        </a:ln>
      </c:spPr>
    </c:plotArea>
    <c:plotVisOnly val="1"/>
    <c:dispBlanksAs val="gap"/>
    <c:showDLblsOverMax val="1"/>
  </c:chart>
  <c:spPr>
    <a:solidFill>
      <a:srgbClr val="FFFFFF"/>
    </a:solidFill>
    <a:ln w="9360">
      <a:solidFill>
        <a:srgbClr val="D9D9D9"/>
      </a:solidFill>
      <a:round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pPr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Изменение  процента 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</a:rPr>
              <a:t>готовности</a:t>
            </a:r>
            <a:endParaRPr lang="ru-RU" sz="1400" b="0" strike="noStrike" spc="-1" dirty="0">
              <a:solidFill>
                <a:srgbClr val="000000"/>
              </a:solidFill>
              <a:latin typeface="Times New Roman"/>
            </a:endParaRPr>
          </a:p>
        </c:rich>
      </c:tx>
      <c:layout>
        <c:manualLayout>
          <c:xMode val="edge"/>
          <c:yMode val="edge"/>
          <c:x val="0.20788176048605306"/>
          <c:y val="4.0829535554413238E-2"/>
        </c:manualLayout>
      </c:layout>
      <c:overlay val="0"/>
      <c:spPr>
        <a:noFill/>
        <a:ln w="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12600">
              <a:solidFill>
                <a:srgbClr val="FF0000">
                  <a:alpha val="99000"/>
                </a:srgbClr>
              </a:solidFill>
              <a:round/>
            </a:ln>
          </c:spPr>
          <c:marker>
            <c:symbol val="none"/>
          </c:marker>
          <c:dLbls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'[Сводная информация о количестве МО.xlsx]Арх'!$B$1:$H$1</c:f>
              <c:strCache>
                <c:ptCount val="7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  <c:pt idx="5">
                  <c:v>2023-2024</c:v>
                </c:pt>
                <c:pt idx="6">
                  <c:v>2024-2025</c:v>
                </c:pt>
              </c:strCache>
            </c:strRef>
          </c:cat>
          <c:val>
            <c:numRef>
              <c:f>'[Сводная информация о количестве МО.xlsx]Арх'!$B$2:$H$2</c:f>
              <c:numCache>
                <c:formatCode>General</c:formatCode>
                <c:ptCount val="7"/>
                <c:pt idx="0">
                  <c:v>84</c:v>
                </c:pt>
                <c:pt idx="1">
                  <c:v>88</c:v>
                </c:pt>
                <c:pt idx="2">
                  <c:v>86</c:v>
                </c:pt>
                <c:pt idx="3">
                  <c:v>88</c:v>
                </c:pt>
                <c:pt idx="4">
                  <c:v>91</c:v>
                </c:pt>
                <c:pt idx="5">
                  <c:v>94</c:v>
                </c:pt>
                <c:pt idx="6" formatCode="0">
                  <c:v>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0">
              <a:noFill/>
            </a:ln>
          </c:spPr>
        </c:hiLowLines>
        <c:marker val="1"/>
        <c:smooth val="0"/>
        <c:axId val="113697152"/>
        <c:axId val="113698688"/>
      </c:lineChart>
      <c:catAx>
        <c:axId val="1136971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13698688"/>
        <c:crosses val="autoZero"/>
        <c:auto val="1"/>
        <c:lblAlgn val="ctr"/>
        <c:lblOffset val="100"/>
        <c:noMultiLvlLbl val="0"/>
      </c:catAx>
      <c:valAx>
        <c:axId val="113698688"/>
        <c:scaling>
          <c:orientation val="minMax"/>
          <c:max val="100"/>
          <c:min val="30"/>
        </c:scaling>
        <c:delete val="0"/>
        <c:axPos val="l"/>
        <c:majorGridlines>
          <c:spPr>
            <a:ln w="9360">
              <a:solidFill>
                <a:srgbClr val="4F81BD"/>
              </a:solidFill>
              <a:round/>
            </a:ln>
          </c:spPr>
        </c:majorGridlines>
        <c:numFmt formatCode="0" sourceLinked="0"/>
        <c:majorTickMark val="none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13697152"/>
        <c:crosses val="autoZero"/>
        <c:crossBetween val="between"/>
        <c:majorUnit val="10"/>
      </c:valAx>
      <c:spPr>
        <a:noFill/>
        <a:ln w="0">
          <a:solidFill>
            <a:srgbClr val="4F81BD"/>
          </a:solidFill>
        </a:ln>
      </c:spPr>
    </c:plotArea>
    <c:plotVisOnly val="1"/>
    <c:dispBlanksAs val="gap"/>
    <c:showDLblsOverMax val="1"/>
  </c:chart>
  <c:spPr>
    <a:solidFill>
      <a:srgbClr val="FFFFFF"/>
    </a:solidFill>
    <a:ln w="9360">
      <a:solidFill>
        <a:srgbClr val="D9D9D9"/>
      </a:solidFill>
      <a:round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pPr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Изменение  процента 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</a:rPr>
              <a:t>готовности</a:t>
            </a:r>
            <a:endParaRPr lang="ru-RU" sz="1400" b="0" strike="noStrike" spc="-1" dirty="0">
              <a:solidFill>
                <a:srgbClr val="000000"/>
              </a:solidFill>
              <a:latin typeface="Times New Roman"/>
            </a:endParaRPr>
          </a:p>
        </c:rich>
      </c:tx>
      <c:layout>
        <c:manualLayout>
          <c:xMode val="edge"/>
          <c:yMode val="edge"/>
          <c:x val="0.17353396769196699"/>
          <c:y val="1.8901254195371801E-2"/>
        </c:manualLayout>
      </c:layout>
      <c:overlay val="0"/>
      <c:spPr>
        <a:noFill/>
        <a:ln w="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12600">
              <a:solidFill>
                <a:srgbClr val="FF0000">
                  <a:alpha val="99000"/>
                </a:srgbClr>
              </a:solidFill>
              <a:round/>
            </a:ln>
          </c:spPr>
          <c:marker>
            <c:symbol val="none"/>
          </c:marker>
          <c:dLbls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'[Сводная информация о количестве МО.xlsx]Арх'!$B$1:$H$1</c:f>
              <c:strCache>
                <c:ptCount val="7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  <c:pt idx="5">
                  <c:v>2023-2024</c:v>
                </c:pt>
                <c:pt idx="6">
                  <c:v>2024-2025</c:v>
                </c:pt>
              </c:strCache>
            </c:strRef>
          </c:cat>
          <c:val>
            <c:numRef>
              <c:f>'[Сводная информация о количестве МО.xlsx]Арх'!$B$2:$H$2</c:f>
              <c:numCache>
                <c:formatCode>General</c:formatCode>
                <c:ptCount val="7"/>
                <c:pt idx="0">
                  <c:v>90</c:v>
                </c:pt>
                <c:pt idx="1">
                  <c:v>96</c:v>
                </c:pt>
                <c:pt idx="2">
                  <c:v>92</c:v>
                </c:pt>
                <c:pt idx="3">
                  <c:v>100</c:v>
                </c:pt>
                <c:pt idx="4">
                  <c:v>96</c:v>
                </c:pt>
                <c:pt idx="5">
                  <c:v>100</c:v>
                </c:pt>
                <c:pt idx="6" formatCode="0">
                  <c:v>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0">
              <a:noFill/>
            </a:ln>
          </c:spPr>
        </c:hiLowLines>
        <c:marker val="1"/>
        <c:smooth val="0"/>
        <c:axId val="113853568"/>
        <c:axId val="113855104"/>
      </c:lineChart>
      <c:catAx>
        <c:axId val="1138535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13855104"/>
        <c:crosses val="autoZero"/>
        <c:auto val="1"/>
        <c:lblAlgn val="ctr"/>
        <c:lblOffset val="100"/>
        <c:noMultiLvlLbl val="0"/>
      </c:catAx>
      <c:valAx>
        <c:axId val="113855104"/>
        <c:scaling>
          <c:orientation val="minMax"/>
          <c:max val="100"/>
          <c:min val="30"/>
        </c:scaling>
        <c:delete val="0"/>
        <c:axPos val="l"/>
        <c:majorGridlines>
          <c:spPr>
            <a:ln w="9360">
              <a:solidFill>
                <a:srgbClr val="4F81BD"/>
              </a:solidFill>
              <a:round/>
            </a:ln>
          </c:spPr>
        </c:majorGridlines>
        <c:numFmt formatCode="0" sourceLinked="0"/>
        <c:majorTickMark val="none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13853568"/>
        <c:crosses val="autoZero"/>
        <c:crossBetween val="between"/>
        <c:majorUnit val="10"/>
      </c:valAx>
      <c:spPr>
        <a:noFill/>
        <a:ln w="0">
          <a:solidFill>
            <a:srgbClr val="4F81BD"/>
          </a:solidFill>
        </a:ln>
      </c:spPr>
    </c:plotArea>
    <c:plotVisOnly val="1"/>
    <c:dispBlanksAs val="gap"/>
    <c:showDLblsOverMax val="1"/>
  </c:chart>
  <c:spPr>
    <a:solidFill>
      <a:srgbClr val="FFFFFF"/>
    </a:solidFill>
    <a:ln w="9360">
      <a:solidFill>
        <a:srgbClr val="D9D9D9"/>
      </a:solidFill>
      <a:round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pPr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Изменение  процента 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</a:rPr>
              <a:t>готовности</a:t>
            </a:r>
            <a:endParaRPr lang="ru-RU" sz="1400" b="0" strike="noStrike" spc="-1" dirty="0">
              <a:solidFill>
                <a:srgbClr val="000000"/>
              </a:solidFill>
              <a:latin typeface="Times New Roman"/>
            </a:endParaRPr>
          </a:p>
        </c:rich>
      </c:tx>
      <c:layout>
        <c:manualLayout>
          <c:xMode val="edge"/>
          <c:yMode val="edge"/>
          <c:x val="0.17353396769196699"/>
          <c:y val="1.8901254195371801E-2"/>
        </c:manualLayout>
      </c:layout>
      <c:overlay val="0"/>
      <c:spPr>
        <a:noFill/>
        <a:ln w="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12600">
              <a:solidFill>
                <a:srgbClr val="FF0000">
                  <a:alpha val="99000"/>
                </a:srgbClr>
              </a:solidFill>
              <a:round/>
            </a:ln>
          </c:spPr>
          <c:marker>
            <c:symbol val="none"/>
          </c:marker>
          <c:dLbls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'[Сводная информация о количестве МО.xlsx]Арх'!$B$1:$H$1</c:f>
              <c:strCache>
                <c:ptCount val="7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  <c:pt idx="5">
                  <c:v>2023-2024</c:v>
                </c:pt>
                <c:pt idx="6">
                  <c:v>2024-2025</c:v>
                </c:pt>
              </c:strCache>
            </c:strRef>
          </c:cat>
          <c:val>
            <c:numRef>
              <c:f>'[Сводная информация о количестве МО.xlsx]Арх'!$B$2:$H$2</c:f>
              <c:numCache>
                <c:formatCode>General</c:formatCode>
                <c:ptCount val="7"/>
                <c:pt idx="0">
                  <c:v>92</c:v>
                </c:pt>
                <c:pt idx="1">
                  <c:v>100</c:v>
                </c:pt>
                <c:pt idx="2">
                  <c:v>97</c:v>
                </c:pt>
                <c:pt idx="3">
                  <c:v>97</c:v>
                </c:pt>
                <c:pt idx="4">
                  <c:v>97</c:v>
                </c:pt>
                <c:pt idx="5">
                  <c:v>97</c:v>
                </c:pt>
                <c:pt idx="6">
                  <c:v>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0">
              <a:noFill/>
            </a:ln>
          </c:spPr>
        </c:hiLowLines>
        <c:marker val="1"/>
        <c:smooth val="0"/>
        <c:axId val="114202112"/>
        <c:axId val="114203648"/>
      </c:lineChart>
      <c:catAx>
        <c:axId val="1142021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14203648"/>
        <c:crosses val="autoZero"/>
        <c:auto val="1"/>
        <c:lblAlgn val="ctr"/>
        <c:lblOffset val="100"/>
        <c:noMultiLvlLbl val="0"/>
      </c:catAx>
      <c:valAx>
        <c:axId val="114203648"/>
        <c:scaling>
          <c:orientation val="minMax"/>
          <c:max val="100"/>
          <c:min val="30"/>
        </c:scaling>
        <c:delete val="0"/>
        <c:axPos val="l"/>
        <c:majorGridlines>
          <c:spPr>
            <a:ln w="9360">
              <a:solidFill>
                <a:srgbClr val="4F81BD"/>
              </a:solidFill>
              <a:round/>
            </a:ln>
          </c:spPr>
        </c:majorGridlines>
        <c:numFmt formatCode="0" sourceLinked="0"/>
        <c:majorTickMark val="none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14202112"/>
        <c:crosses val="autoZero"/>
        <c:crossBetween val="between"/>
        <c:majorUnit val="10"/>
      </c:valAx>
      <c:spPr>
        <a:noFill/>
        <a:ln w="0">
          <a:solidFill>
            <a:srgbClr val="4F81BD"/>
          </a:solidFill>
        </a:ln>
      </c:spPr>
    </c:plotArea>
    <c:plotVisOnly val="1"/>
    <c:dispBlanksAs val="gap"/>
    <c:showDLblsOverMax val="1"/>
  </c:chart>
  <c:spPr>
    <a:solidFill>
      <a:srgbClr val="FFFFFF"/>
    </a:solidFill>
    <a:ln w="9360">
      <a:solidFill>
        <a:srgbClr val="D9D9D9"/>
      </a:solidFill>
      <a:round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pPr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Изменение  процента 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</a:rPr>
              <a:t>готовности</a:t>
            </a:r>
            <a:endParaRPr lang="ru-RU" sz="1400" b="0" strike="noStrike" spc="-1" dirty="0">
              <a:solidFill>
                <a:srgbClr val="000000"/>
              </a:solidFill>
              <a:latin typeface="Times New Roman"/>
            </a:endParaRPr>
          </a:p>
        </c:rich>
      </c:tx>
      <c:layout>
        <c:manualLayout>
          <c:xMode val="edge"/>
          <c:yMode val="edge"/>
          <c:x val="0.17353396769196699"/>
          <c:y val="1.8901254195371801E-2"/>
        </c:manualLayout>
      </c:layout>
      <c:overlay val="0"/>
      <c:spPr>
        <a:noFill/>
        <a:ln w="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12600">
              <a:solidFill>
                <a:srgbClr val="FF0000">
                  <a:alpha val="99000"/>
                </a:srgbClr>
              </a:solidFill>
              <a:round/>
            </a:ln>
          </c:spPr>
          <c:marker>
            <c:symbol val="none"/>
          </c:marker>
          <c:dLbls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'[Сводная информация о количестве МО.xlsx]Арх'!$B$1:$H$1</c:f>
              <c:strCache>
                <c:ptCount val="7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  <c:pt idx="5">
                  <c:v>2023-2024</c:v>
                </c:pt>
                <c:pt idx="6">
                  <c:v>2024-2025</c:v>
                </c:pt>
              </c:strCache>
            </c:strRef>
          </c:cat>
          <c:val>
            <c:numRef>
              <c:f>'[Сводная информация о количестве МО.xlsx]Арх'!$B$2:$H$2</c:f>
              <c:numCache>
                <c:formatCode>General</c:formatCode>
                <c:ptCount val="7"/>
                <c:pt idx="0">
                  <c:v>92</c:v>
                </c:pt>
                <c:pt idx="1">
                  <c:v>100</c:v>
                </c:pt>
                <c:pt idx="2">
                  <c:v>96</c:v>
                </c:pt>
                <c:pt idx="3">
                  <c:v>96</c:v>
                </c:pt>
                <c:pt idx="4">
                  <c:v>92</c:v>
                </c:pt>
                <c:pt idx="5">
                  <c:v>96</c:v>
                </c:pt>
                <c:pt idx="6">
                  <c:v>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0">
              <a:noFill/>
            </a:ln>
          </c:spPr>
        </c:hiLowLines>
        <c:marker val="1"/>
        <c:smooth val="0"/>
        <c:axId val="113957120"/>
        <c:axId val="113958912"/>
      </c:lineChart>
      <c:catAx>
        <c:axId val="113957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13958912"/>
        <c:crosses val="autoZero"/>
        <c:auto val="1"/>
        <c:lblAlgn val="ctr"/>
        <c:lblOffset val="100"/>
        <c:noMultiLvlLbl val="0"/>
      </c:catAx>
      <c:valAx>
        <c:axId val="113958912"/>
        <c:scaling>
          <c:orientation val="minMax"/>
          <c:max val="100"/>
          <c:min val="30"/>
        </c:scaling>
        <c:delete val="0"/>
        <c:axPos val="l"/>
        <c:majorGridlines>
          <c:spPr>
            <a:ln w="9360">
              <a:solidFill>
                <a:srgbClr val="4F81BD"/>
              </a:solidFill>
              <a:round/>
            </a:ln>
          </c:spPr>
        </c:majorGridlines>
        <c:numFmt formatCode="0" sourceLinked="0"/>
        <c:majorTickMark val="none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13957120"/>
        <c:crosses val="autoZero"/>
        <c:crossBetween val="between"/>
        <c:majorUnit val="10"/>
      </c:valAx>
      <c:spPr>
        <a:noFill/>
        <a:ln w="0">
          <a:solidFill>
            <a:srgbClr val="4F81BD"/>
          </a:solidFill>
        </a:ln>
      </c:spPr>
    </c:plotArea>
    <c:plotVisOnly val="1"/>
    <c:dispBlanksAs val="gap"/>
    <c:showDLblsOverMax val="1"/>
  </c:chart>
  <c:spPr>
    <a:solidFill>
      <a:srgbClr val="FFFFFF"/>
    </a:solidFill>
    <a:ln w="9360">
      <a:solidFill>
        <a:srgbClr val="D9D9D9"/>
      </a:solidFill>
      <a:round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pPr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Изменение  процента 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</a:rPr>
              <a:t>готовности</a:t>
            </a:r>
            <a:endParaRPr lang="ru-RU" sz="1400" b="0" strike="noStrike" spc="-1" dirty="0">
              <a:solidFill>
                <a:srgbClr val="000000"/>
              </a:solidFill>
              <a:latin typeface="Times New Roman"/>
            </a:endParaRPr>
          </a:p>
        </c:rich>
      </c:tx>
      <c:layout>
        <c:manualLayout>
          <c:xMode val="edge"/>
          <c:yMode val="edge"/>
          <c:x val="0.17353396769196699"/>
          <c:y val="1.8901254195371801E-2"/>
        </c:manualLayout>
      </c:layout>
      <c:overlay val="0"/>
      <c:spPr>
        <a:noFill/>
        <a:ln w="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12600">
              <a:solidFill>
                <a:srgbClr val="FF0000">
                  <a:alpha val="99000"/>
                </a:srgbClr>
              </a:solidFill>
              <a:round/>
            </a:ln>
          </c:spPr>
          <c:marker>
            <c:symbol val="none"/>
          </c:marker>
          <c:dLbls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'[Сводная информация о количестве МО.xlsx]Арх'!$B$1:$H$1</c:f>
              <c:strCache>
                <c:ptCount val="7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  <c:pt idx="5">
                  <c:v>2023-2024</c:v>
                </c:pt>
                <c:pt idx="6">
                  <c:v>2024-2025</c:v>
                </c:pt>
              </c:strCache>
            </c:strRef>
          </c:cat>
          <c:val>
            <c:numRef>
              <c:f>'[Сводная информация о количестве МО.xlsx]Арх'!$B$2:$H$2</c:f>
              <c:numCache>
                <c:formatCode>General</c:formatCode>
                <c:ptCount val="7"/>
                <c:pt idx="0">
                  <c:v>56</c:v>
                </c:pt>
                <c:pt idx="1">
                  <c:v>61</c:v>
                </c:pt>
                <c:pt idx="2">
                  <c:v>67</c:v>
                </c:pt>
                <c:pt idx="3">
                  <c:v>72</c:v>
                </c:pt>
                <c:pt idx="4">
                  <c:v>72</c:v>
                </c:pt>
                <c:pt idx="5">
                  <c:v>72</c:v>
                </c:pt>
                <c:pt idx="6">
                  <c:v>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0">
              <a:noFill/>
            </a:ln>
          </c:spPr>
        </c:hiLowLines>
        <c:marker val="1"/>
        <c:smooth val="0"/>
        <c:axId val="112262144"/>
        <c:axId val="112263936"/>
      </c:lineChart>
      <c:catAx>
        <c:axId val="1122621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12263936"/>
        <c:crosses val="autoZero"/>
        <c:auto val="1"/>
        <c:lblAlgn val="ctr"/>
        <c:lblOffset val="100"/>
        <c:noMultiLvlLbl val="0"/>
      </c:catAx>
      <c:valAx>
        <c:axId val="112263936"/>
        <c:scaling>
          <c:orientation val="minMax"/>
          <c:max val="100"/>
          <c:min val="30"/>
        </c:scaling>
        <c:delete val="0"/>
        <c:axPos val="l"/>
        <c:majorGridlines>
          <c:spPr>
            <a:ln w="9360">
              <a:solidFill>
                <a:srgbClr val="4F81BD"/>
              </a:solidFill>
              <a:round/>
            </a:ln>
          </c:spPr>
        </c:majorGridlines>
        <c:numFmt formatCode="0" sourceLinked="0"/>
        <c:majorTickMark val="none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12262144"/>
        <c:crosses val="autoZero"/>
        <c:crossBetween val="between"/>
        <c:majorUnit val="10"/>
      </c:valAx>
      <c:spPr>
        <a:noFill/>
        <a:ln w="0">
          <a:solidFill>
            <a:srgbClr val="4F81BD"/>
          </a:solidFill>
        </a:ln>
      </c:spPr>
    </c:plotArea>
    <c:plotVisOnly val="1"/>
    <c:dispBlanksAs val="gap"/>
    <c:showDLblsOverMax val="1"/>
  </c:chart>
  <c:spPr>
    <a:solidFill>
      <a:srgbClr val="FFFFFF"/>
    </a:solidFill>
    <a:ln w="9360">
      <a:solidFill>
        <a:srgbClr val="D9D9D9"/>
      </a:solidFill>
      <a:round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pPr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Изменение  процента готовности</a:t>
            </a:r>
          </a:p>
        </c:rich>
      </c:tx>
      <c:layout>
        <c:manualLayout>
          <c:xMode val="edge"/>
          <c:yMode val="edge"/>
          <c:x val="0.17353396769196699"/>
          <c:y val="1.8901254195371801E-2"/>
        </c:manualLayout>
      </c:layout>
      <c:overlay val="0"/>
      <c:spPr>
        <a:noFill/>
        <a:ln w="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2785116538657478E-2"/>
          <c:y val="0.1283851023112027"/>
          <c:w val="0.93084077214364291"/>
          <c:h val="0.80913489376318759"/>
        </c:manualLayout>
      </c:layout>
      <c:lineChart>
        <c:grouping val="standard"/>
        <c:varyColors val="0"/>
        <c:ser>
          <c:idx val="0"/>
          <c:order val="0"/>
          <c:spPr>
            <a:ln w="12600">
              <a:solidFill>
                <a:srgbClr val="FF0000">
                  <a:alpha val="99000"/>
                </a:srgbClr>
              </a:solidFill>
              <a:round/>
            </a:ln>
          </c:spPr>
          <c:marker>
            <c:symbol val="none"/>
          </c:marker>
          <c:dLbls>
            <c:txPr>
              <a:bodyPr wrap="squar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'[Сводная информация о количестве МО.xlsx]Арх'!$B$1:$H$1</c:f>
              <c:strCache>
                <c:ptCount val="7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  <c:pt idx="5">
                  <c:v>2023-2024</c:v>
                </c:pt>
                <c:pt idx="6">
                  <c:v>2024-2025</c:v>
                </c:pt>
              </c:strCache>
            </c:strRef>
          </c:cat>
          <c:val>
            <c:numRef>
              <c:f>'[Сводная информация о количестве МО.xlsx]Арх'!$B$2:$H$2</c:f>
              <c:numCache>
                <c:formatCode>General</c:formatCode>
                <c:ptCount val="7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0">
              <a:noFill/>
            </a:ln>
          </c:spPr>
        </c:hiLowLines>
        <c:marker val="1"/>
        <c:smooth val="0"/>
        <c:axId val="112349184"/>
        <c:axId val="112350720"/>
      </c:lineChart>
      <c:catAx>
        <c:axId val="1123491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12350720"/>
        <c:crosses val="autoZero"/>
        <c:auto val="1"/>
        <c:lblAlgn val="ctr"/>
        <c:lblOffset val="100"/>
        <c:noMultiLvlLbl val="0"/>
      </c:catAx>
      <c:valAx>
        <c:axId val="112350720"/>
        <c:scaling>
          <c:orientation val="minMax"/>
          <c:max val="100"/>
          <c:min val="30"/>
        </c:scaling>
        <c:delete val="0"/>
        <c:axPos val="l"/>
        <c:majorGridlines>
          <c:spPr>
            <a:ln w="9360">
              <a:solidFill>
                <a:srgbClr val="4F81BD"/>
              </a:solidFill>
              <a:round/>
            </a:ln>
          </c:spPr>
        </c:majorGridlines>
        <c:numFmt formatCode="0" sourceLinked="0"/>
        <c:majorTickMark val="none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12349184"/>
        <c:crosses val="autoZero"/>
        <c:crossBetween val="between"/>
        <c:majorUnit val="10"/>
      </c:valAx>
      <c:spPr>
        <a:noFill/>
        <a:ln w="0">
          <a:solidFill>
            <a:srgbClr val="4F81BD"/>
          </a:solidFill>
        </a:ln>
      </c:spPr>
    </c:plotArea>
    <c:plotVisOnly val="1"/>
    <c:dispBlanksAs val="gap"/>
    <c:showDLblsOverMax val="1"/>
  </c:chart>
  <c:spPr>
    <a:solidFill>
      <a:srgbClr val="FFFFFF"/>
    </a:solidFill>
    <a:ln w="9360">
      <a:solidFill>
        <a:srgbClr val="D9D9D9"/>
      </a:solidFill>
      <a:round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811213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754766" y="5070410"/>
            <a:ext cx="6037769" cy="4803357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Open Sans"/>
              </a:rPr>
              <a:t>Для правки формата примечаний щёлкните мышью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75325" cy="533387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spc="-1" smtClean="0">
                <a:solidFill>
                  <a:srgbClr val="000000"/>
                </a:solidFill>
                <a:latin typeface="Tempora LGC Uni"/>
              </a:rPr>
              <a:t>&lt;верхний колонтитул&gt;</a:t>
            </a:r>
            <a:endParaRPr lang="ru-RU" sz="1400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dt" idx="4"/>
          </p:nvPr>
        </p:nvSpPr>
        <p:spPr>
          <a:xfrm>
            <a:off x="4271976" y="0"/>
            <a:ext cx="3275325" cy="533387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r>
              <a:rPr lang="ru-RU" smtClean="0"/>
              <a:t>&lt;дата/время&gt;</a:t>
            </a:r>
            <a:endParaRPr lang="ru-RU"/>
          </a:p>
        </p:txBody>
      </p:sp>
      <p:sp>
        <p:nvSpPr>
          <p:cNvPr id="43" name="PlaceHolder 5"/>
          <p:cNvSpPr>
            <a:spLocks noGrp="1"/>
          </p:cNvSpPr>
          <p:nvPr>
            <p:ph type="ftr" idx="5"/>
          </p:nvPr>
        </p:nvSpPr>
        <p:spPr>
          <a:xfrm>
            <a:off x="0" y="10141179"/>
            <a:ext cx="3275325" cy="533387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r>
              <a:rPr lang="ru-RU" smtClean="0"/>
              <a:t>&lt;нижний колонтитул&gt;</a:t>
            </a:r>
            <a:endParaRPr lang="ru-RU"/>
          </a:p>
        </p:txBody>
      </p:sp>
      <p:sp>
        <p:nvSpPr>
          <p:cNvPr id="44" name="PlaceHolder 6"/>
          <p:cNvSpPr>
            <a:spLocks noGrp="1"/>
          </p:cNvSpPr>
          <p:nvPr>
            <p:ph type="sldNum" idx="6"/>
          </p:nvPr>
        </p:nvSpPr>
        <p:spPr>
          <a:xfrm>
            <a:off x="4271976" y="10141179"/>
            <a:ext cx="3275325" cy="533387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fld id="{F8B0B81A-CBFB-468B-A676-9D9EC55B7A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13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633" indent="-215633" algn="l" defTabSz="914400" rtl="0" eaLnBrk="1" latinLnBrk="0" hangingPunct="1">
      <a:buNone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4538"/>
            <a:ext cx="4948238" cy="3713162"/>
          </a:xfrm>
          <a:prstGeom prst="rect">
            <a:avLst/>
          </a:prstGeom>
          <a:ln w="0">
            <a:noFill/>
          </a:ln>
        </p:spPr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679290" y="4714938"/>
            <a:ext cx="5430362" cy="445723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sldNum" idx="7"/>
          </p:nvPr>
        </p:nvSpPr>
        <p:spPr>
          <a:xfrm>
            <a:off x="3849666" y="9427002"/>
            <a:ext cx="2937478" cy="48809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4538"/>
            <a:ext cx="4948238" cy="3713162"/>
          </a:xfrm>
          <a:prstGeom prst="rect">
            <a:avLst/>
          </a:prstGeom>
          <a:ln w="0">
            <a:noFill/>
          </a:ln>
        </p:spPr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679290" y="4714938"/>
            <a:ext cx="5430362" cy="445723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sldNum" idx="7"/>
          </p:nvPr>
        </p:nvSpPr>
        <p:spPr>
          <a:xfrm>
            <a:off x="3849666" y="9427002"/>
            <a:ext cx="2937478" cy="48809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4538"/>
            <a:ext cx="4949825" cy="3713162"/>
          </a:xfrm>
          <a:prstGeom prst="rect">
            <a:avLst/>
          </a:prstGeom>
          <a:ln w="0">
            <a:noFill/>
          </a:ln>
        </p:spPr>
      </p:sp>
      <p:sp>
        <p:nvSpPr>
          <p:cNvPr id="193" name="PlaceHolder 2"/>
          <p:cNvSpPr>
            <a:spLocks noGrp="1"/>
          </p:cNvSpPr>
          <p:nvPr>
            <p:ph type="body"/>
          </p:nvPr>
        </p:nvSpPr>
        <p:spPr>
          <a:xfrm>
            <a:off x="679290" y="4714938"/>
            <a:ext cx="5430362" cy="445723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 type="sldNum" idx="9"/>
          </p:nvPr>
        </p:nvSpPr>
        <p:spPr>
          <a:xfrm>
            <a:off x="3849666" y="9427002"/>
            <a:ext cx="2937478" cy="48809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4538"/>
            <a:ext cx="4949825" cy="3713162"/>
          </a:xfrm>
          <a:prstGeom prst="rect">
            <a:avLst/>
          </a:prstGeom>
          <a:ln w="0">
            <a:noFill/>
          </a:ln>
        </p:spPr>
      </p:sp>
      <p:sp>
        <p:nvSpPr>
          <p:cNvPr id="199" name="PlaceHolder 2"/>
          <p:cNvSpPr>
            <a:spLocks noGrp="1"/>
          </p:cNvSpPr>
          <p:nvPr>
            <p:ph type="body"/>
          </p:nvPr>
        </p:nvSpPr>
        <p:spPr>
          <a:xfrm>
            <a:off x="679290" y="4714938"/>
            <a:ext cx="5430362" cy="445723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 type="sldNum" idx="11"/>
          </p:nvPr>
        </p:nvSpPr>
        <p:spPr>
          <a:xfrm>
            <a:off x="3849666" y="9427002"/>
            <a:ext cx="2937478" cy="48809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4538"/>
            <a:ext cx="4949825" cy="3713162"/>
          </a:xfrm>
          <a:prstGeom prst="rect">
            <a:avLst/>
          </a:prstGeom>
          <a:ln w="0">
            <a:noFill/>
          </a:ln>
        </p:spPr>
      </p:sp>
      <p:sp>
        <p:nvSpPr>
          <p:cNvPr id="199" name="PlaceHolder 2"/>
          <p:cNvSpPr>
            <a:spLocks noGrp="1"/>
          </p:cNvSpPr>
          <p:nvPr>
            <p:ph type="body"/>
          </p:nvPr>
        </p:nvSpPr>
        <p:spPr>
          <a:xfrm>
            <a:off x="679290" y="4714938"/>
            <a:ext cx="5430362" cy="445723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 type="sldNum" idx="11"/>
          </p:nvPr>
        </p:nvSpPr>
        <p:spPr>
          <a:xfrm>
            <a:off x="3849666" y="9427002"/>
            <a:ext cx="2937478" cy="48809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B07B089-0087-434B-A1F8-2D4C5AA8BA58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8520" cy="152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1959120" cy="43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57200" y="2076840"/>
            <a:ext cx="1959120" cy="43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535AD1E-00B3-462C-B282-D91FE9F1C2DC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8520" cy="152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955800" cy="43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7222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1461240" y="1604520"/>
            <a:ext cx="955800" cy="43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7222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2076840"/>
            <a:ext cx="955800" cy="43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7222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1461240" y="2076840"/>
            <a:ext cx="955800" cy="43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7222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89EF32F-BBCA-44FF-BA2C-DBE86AFDD33D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8520" cy="152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630720" cy="43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1111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1119960" y="1604520"/>
            <a:ext cx="630720" cy="43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1111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1782360" y="1604520"/>
            <a:ext cx="630720" cy="43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1111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457200" y="2076840"/>
            <a:ext cx="630720" cy="43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1111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1119960" y="2076840"/>
            <a:ext cx="630720" cy="43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1111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1782360" y="2076840"/>
            <a:ext cx="630720" cy="43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1111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D841F89-AA48-48DC-A68E-4CB2639FA6AB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8520" cy="152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673200"/>
            <a:ext cx="1959120" cy="2766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9A7D681-793F-49E1-B734-C0252CA7FB28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8520" cy="152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1959120" cy="90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222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DD793D4-209A-449B-A80D-F7C03B48BB90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8520" cy="152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955800" cy="90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6111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1461240" y="1604520"/>
            <a:ext cx="955800" cy="90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6111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2574783-E533-4153-9FCB-FDDB7236D6B8}" type="slidenum">
              <a:t>‹#›</a:t>
            </a:fld>
            <a:endParaRPr/>
          </a:p>
        </p:txBody>
      </p:sp>
      <p:sp>
        <p:nvSpPr>
          <p:cNvPr id="2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8520" cy="152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1BF3241-C6CD-4611-B2C2-60CE08DE64B4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83880"/>
            <a:ext cx="8228520" cy="706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EDEED16-92D1-4CFA-B14C-FB3A933FBA18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8520" cy="152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955800" cy="43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7222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1461240" y="1604520"/>
            <a:ext cx="955800" cy="90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6111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457200" y="2076840"/>
            <a:ext cx="955800" cy="43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7222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6F8157B-924D-496F-9FF4-0B04FDEFE48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8520" cy="152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955800" cy="90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6111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1461240" y="1604520"/>
            <a:ext cx="955800" cy="43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7222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1461240" y="2076840"/>
            <a:ext cx="955800" cy="43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7222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F56A456-3615-4C37-93F7-42121648430C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8520" cy="152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955800" cy="43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7222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1461240" y="1604520"/>
            <a:ext cx="955800" cy="43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7222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57200" y="2076840"/>
            <a:ext cx="1959120" cy="43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DD7B420-83B5-45E4-83BF-1A1C61EAB44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86840" cy="3564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empora LGC Uni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  <a:ea typeface="DejaVu Sans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25080" cy="3564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pos="0" algn="l"/>
              </a:tabLst>
              <a:defRPr lang="ru-RU" sz="18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pos="0" algn="l"/>
              </a:tabLst>
            </a:pPr>
            <a:fld id="{FDBEBC57-9DD4-4786-AA51-4AC9CE33593A}" type="slidenum"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‹#›</a:t>
            </a:fld>
            <a:endParaRPr lang="ru-RU" sz="18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25080" cy="3564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Группа 1"/>
          <p:cNvGrpSpPr/>
          <p:nvPr/>
        </p:nvGrpSpPr>
        <p:grpSpPr>
          <a:xfrm>
            <a:off x="107280" y="98640"/>
            <a:ext cx="8972640" cy="1394280"/>
            <a:chOff x="107280" y="98640"/>
            <a:chExt cx="8972640" cy="1394280"/>
          </a:xfrm>
        </p:grpSpPr>
        <p:sp>
          <p:nvSpPr>
            <p:cNvPr id="47" name="Заголовок 5"/>
            <p:cNvSpPr/>
            <p:nvPr/>
          </p:nvSpPr>
          <p:spPr>
            <a:xfrm>
              <a:off x="1624680" y="190440"/>
              <a:ext cx="6990480" cy="10544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rmAutofit/>
            </a:bodyPr>
            <a:lstStyle/>
            <a:p>
              <a:pPr algn="ctr"/>
              <a:r>
                <a:rPr lang="ru-RU" b="1" spc="-1" dirty="0">
                  <a:solidFill>
                    <a:schemeClr val="accent3">
                      <a:lumMod val="75000"/>
                    </a:schemeClr>
                  </a:solidFill>
                  <a:latin typeface="Times New Roman"/>
                </a:rPr>
                <a:t>Северо-Западное управление </a:t>
              </a:r>
              <a:br>
                <a:rPr lang="ru-RU" b="1" spc="-1" dirty="0">
                  <a:solidFill>
                    <a:schemeClr val="accent3">
                      <a:lumMod val="75000"/>
                    </a:schemeClr>
                  </a:solidFill>
                  <a:latin typeface="Times New Roman"/>
                </a:rPr>
              </a:br>
              <a:r>
                <a:rPr lang="ru-RU" b="1" spc="-1" dirty="0">
                  <a:solidFill>
                    <a:schemeClr val="accent3">
                      <a:lumMod val="75000"/>
                    </a:schemeClr>
                  </a:solidFill>
                  <a:latin typeface="Times New Roman"/>
                </a:rPr>
                <a:t>Ростехнадзора 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</p:txBody>
        </p:sp>
        <p:cxnSp>
          <p:nvCxnSpPr>
            <p:cNvPr id="48" name="Прямая соединительная линия 7"/>
            <p:cNvCxnSpPr/>
            <p:nvPr/>
          </p:nvCxnSpPr>
          <p:spPr>
            <a:xfrm>
              <a:off x="107280" y="1407600"/>
              <a:ext cx="8973000" cy="8640"/>
            </a:xfrm>
            <a:prstGeom prst="straightConnector1">
              <a:avLst/>
            </a:prstGeom>
            <a:ln w="76200">
              <a:solidFill>
                <a:srgbClr val="FF0000"/>
              </a:solidFill>
              <a:round/>
            </a:ln>
          </p:spPr>
        </p:cxnSp>
        <p:cxnSp>
          <p:nvCxnSpPr>
            <p:cNvPr id="49" name="Прямая соединительная линия 8"/>
            <p:cNvCxnSpPr/>
            <p:nvPr/>
          </p:nvCxnSpPr>
          <p:spPr>
            <a:xfrm>
              <a:off x="107280" y="1484640"/>
              <a:ext cx="8973000" cy="8640"/>
            </a:xfrm>
            <a:prstGeom prst="straightConnector1">
              <a:avLst/>
            </a:prstGeom>
            <a:ln w="76200">
              <a:solidFill>
                <a:srgbClr val="00B050"/>
              </a:solidFill>
              <a:round/>
            </a:ln>
          </p:spPr>
        </p:cxnSp>
        <p:pic>
          <p:nvPicPr>
            <p:cNvPr id="50" name="Picture 2"/>
            <p:cNvPicPr/>
            <p:nvPr/>
          </p:nvPicPr>
          <p:blipFill>
            <a:blip r:embed="rId3"/>
            <a:stretch/>
          </p:blipFill>
          <p:spPr>
            <a:xfrm>
              <a:off x="565920" y="98640"/>
              <a:ext cx="909000" cy="114660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51" name="Прямоугольник 11"/>
          <p:cNvSpPr/>
          <p:nvPr/>
        </p:nvSpPr>
        <p:spPr>
          <a:xfrm>
            <a:off x="1169100" y="4454596"/>
            <a:ext cx="6832080" cy="407658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отдела по надзору за тепловыми энергоустановками и энергосбережения Северо-Западного управления Ростехнадзора</a:t>
            </a:r>
          </a:p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Чмуль Валерий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Николаевич</a:t>
            </a:r>
          </a:p>
          <a:p>
            <a:pPr algn="ctr">
              <a:defRPr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pc="-1" dirty="0">
                <a:solidFill>
                  <a:srgbClr val="000000"/>
                </a:solidFill>
                <a:latin typeface="Times New Roman"/>
              </a:rPr>
              <a:t>26 ноября 2024 года</a:t>
            </a:r>
            <a:endParaRPr lang="ru-RU" spc="-1" dirty="0">
              <a:solidFill>
                <a:srgbClr val="000000"/>
              </a:solidFill>
              <a:latin typeface="Open Sans"/>
            </a:endParaRPr>
          </a:p>
          <a:p>
            <a:pPr algn="ctr"/>
            <a:r>
              <a:rPr lang="ru-RU" spc="-1" dirty="0">
                <a:solidFill>
                  <a:srgbClr val="000000"/>
                </a:solidFill>
                <a:latin typeface="Times New Roman"/>
              </a:rPr>
              <a:t>Санкт-Петербург</a:t>
            </a:r>
            <a:endParaRPr lang="ru-RU" spc="-1" dirty="0">
              <a:solidFill>
                <a:srgbClr val="000000"/>
              </a:solidFill>
              <a:latin typeface="Open Sans"/>
            </a:endParaRPr>
          </a:p>
          <a:p>
            <a:pPr algn="ctr"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>
              <a:lnSpc>
                <a:spcPct val="90000"/>
              </a:lnSpc>
            </a:pPr>
            <a:endParaRPr lang="ru-RU" sz="4000" b="0" strike="noStrike" spc="-1" dirty="0" smtClean="0">
              <a:solidFill>
                <a:srgbClr val="000000"/>
              </a:solidFill>
              <a:latin typeface="Open Sans"/>
            </a:endParaRPr>
          </a:p>
          <a:p>
            <a:pPr defTabSz="914400">
              <a:lnSpc>
                <a:spcPct val="90000"/>
              </a:lnSpc>
            </a:pPr>
            <a:endParaRPr lang="ru-RU" sz="4000" b="0" strike="noStrike" spc="-1" dirty="0">
              <a:solidFill>
                <a:srgbClr val="000000"/>
              </a:solidFill>
              <a:latin typeface="Open Sans"/>
            </a:endParaRPr>
          </a:p>
          <a:p>
            <a:pPr defTabSz="914400">
              <a:lnSpc>
                <a:spcPct val="100000"/>
              </a:lnSpc>
            </a:pPr>
            <a:endParaRPr lang="ru-RU" sz="1100" b="0" strike="noStrike" spc="-1" dirty="0">
              <a:solidFill>
                <a:srgbClr val="000000"/>
              </a:solidFill>
              <a:latin typeface="Open Sans"/>
            </a:endParaRPr>
          </a:p>
          <a:p>
            <a:pPr defTabSz="914400">
              <a:lnSpc>
                <a:spcPct val="100000"/>
              </a:lnSpc>
            </a:pPr>
            <a:endParaRPr lang="ru-RU" sz="14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2" name="Rectangle 21"/>
          <p:cNvSpPr/>
          <p:nvPr/>
        </p:nvSpPr>
        <p:spPr>
          <a:xfrm>
            <a:off x="91189" y="2060848"/>
            <a:ext cx="8955720" cy="2039807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9960" tIns="65160" rIns="129960" bIns="65160" anchor="t">
            <a:spAutoFit/>
          </a:bodyPr>
          <a:lstStyle/>
          <a:p>
            <a:pPr algn="ctr" defTabSz="914400">
              <a:lnSpc>
                <a:spcPct val="100000"/>
              </a:lnSpc>
            </a:pPr>
            <a:endParaRPr lang="ru-RU" sz="2000" b="1" strike="noStrike" spc="-1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algn="ctr"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итогах проверки готовности муниципальных образований и предприятий теплоэнергетики к прохождению осенне-зимнего периода 2024-2025 годов»</a:t>
            </a:r>
          </a:p>
          <a:p>
            <a:pPr algn="ctr" defTabSz="914400">
              <a:lnSpc>
                <a:spcPct val="100000"/>
              </a:lnSpc>
            </a:pPr>
            <a:endParaRPr lang="ru-RU" sz="1600" b="0" strike="noStrike" spc="-1" dirty="0" smtClean="0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0000"/>
              </a:lnSpc>
            </a:pPr>
            <a:endParaRPr lang="ru-RU" sz="1600" spc="-1" dirty="0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0000"/>
              </a:lnSpc>
            </a:pPr>
            <a:endParaRPr lang="ru-RU" sz="1600" b="0" strike="noStrike" spc="-1" dirty="0" smtClean="0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0000"/>
              </a:lnSpc>
            </a:pPr>
            <a:endParaRPr lang="ru-RU" sz="1600" b="0" strike="noStrike" spc="-1" dirty="0">
              <a:solidFill>
                <a:srgbClr val="000000"/>
              </a:solidFill>
              <a:latin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1547640" y="397800"/>
            <a:ext cx="7130520" cy="985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000" b="1" strike="noStrike" spc="-1">
                <a:solidFill>
                  <a:schemeClr val="accent3">
                    <a:lumMod val="75000"/>
                  </a:schemeClr>
                </a:solidFill>
                <a:latin typeface="Times New Roman"/>
              </a:rPr>
              <a:t>Мурманская область</a:t>
            </a:r>
            <a:endParaRPr lang="ru-RU" sz="2000" b="0" strike="noStrike" spc="-1">
              <a:solidFill>
                <a:schemeClr val="dk1"/>
              </a:solidFill>
              <a:latin typeface="Arial"/>
            </a:endParaRPr>
          </a:p>
        </p:txBody>
      </p:sp>
      <p:cxnSp>
        <p:nvCxnSpPr>
          <p:cNvPr id="125" name="Прямая соединительная линия 19"/>
          <p:cNvCxnSpPr/>
          <p:nvPr/>
        </p:nvCxnSpPr>
        <p:spPr>
          <a:xfrm>
            <a:off x="0" y="1412640"/>
            <a:ext cx="9152640" cy="8640"/>
          </a:xfrm>
          <a:prstGeom prst="straightConnector1">
            <a:avLst/>
          </a:prstGeom>
          <a:ln w="76200">
            <a:solidFill>
              <a:srgbClr val="FF0000"/>
            </a:solidFill>
            <a:round/>
          </a:ln>
        </p:spPr>
      </p:cxnSp>
      <p:cxnSp>
        <p:nvCxnSpPr>
          <p:cNvPr id="126" name="Прямая соединительная линия 20"/>
          <p:cNvCxnSpPr/>
          <p:nvPr/>
        </p:nvCxnSpPr>
        <p:spPr>
          <a:xfrm>
            <a:off x="0" y="1484640"/>
            <a:ext cx="9152640" cy="8640"/>
          </a:xfrm>
          <a:prstGeom prst="straightConnector1">
            <a:avLst/>
          </a:prstGeom>
          <a:ln w="76200">
            <a:solidFill>
              <a:srgbClr val="00B050"/>
            </a:solidFill>
            <a:round/>
          </a:ln>
        </p:spPr>
      </p:cxnSp>
      <p:pic>
        <p:nvPicPr>
          <p:cNvPr id="127" name="Picture 13"/>
          <p:cNvPicPr/>
          <p:nvPr/>
        </p:nvPicPr>
        <p:blipFill>
          <a:blip r:embed="rId2"/>
          <a:stretch/>
        </p:blipFill>
        <p:spPr>
          <a:xfrm>
            <a:off x="467640" y="188640"/>
            <a:ext cx="927360" cy="1071360"/>
          </a:xfrm>
          <a:prstGeom prst="rect">
            <a:avLst/>
          </a:prstGeom>
          <a:ln w="0">
            <a:noFill/>
          </a:ln>
        </p:spPr>
      </p:pic>
      <p:sp>
        <p:nvSpPr>
          <p:cNvPr id="128" name="Прямоугольник 15"/>
          <p:cNvSpPr/>
          <p:nvPr/>
        </p:nvSpPr>
        <p:spPr>
          <a:xfrm>
            <a:off x="7394400" y="6361920"/>
            <a:ext cx="121536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BFBFBF"/>
                </a:solidFill>
                <a:latin typeface="Times New Roman"/>
                <a:ea typeface="DejaVu Sans"/>
              </a:rPr>
              <a:t>Слайд </a:t>
            </a:r>
            <a:r>
              <a:rPr lang="ru-RU" sz="1600" b="0" strike="noStrike" spc="-1" dirty="0" smtClean="0">
                <a:solidFill>
                  <a:srgbClr val="BFBFBF"/>
                </a:solidFill>
                <a:latin typeface="Times New Roman"/>
                <a:ea typeface="DejaVu Sans"/>
              </a:rPr>
              <a:t>9</a:t>
            </a:r>
            <a:endParaRPr lang="ru-RU" sz="16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graphicFrame>
        <p:nvGraphicFramePr>
          <p:cNvPr id="129" name="Таблица 9"/>
          <p:cNvGraphicFramePr/>
          <p:nvPr>
            <p:extLst>
              <p:ext uri="{D42A27DB-BD31-4B8C-83A1-F6EECF244321}">
                <p14:modId xmlns:p14="http://schemas.microsoft.com/office/powerpoint/2010/main" val="2708311093"/>
              </p:ext>
            </p:extLst>
          </p:nvPr>
        </p:nvGraphicFramePr>
        <p:xfrm>
          <a:off x="397080" y="1683360"/>
          <a:ext cx="3526848" cy="4443760"/>
        </p:xfrm>
        <a:graphic>
          <a:graphicData uri="http://schemas.openxmlformats.org/drawingml/2006/table">
            <a:tbl>
              <a:tblPr/>
              <a:tblGrid>
                <a:gridCol w="3526848"/>
              </a:tblGrid>
              <a:tr h="4959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Подлежали </a:t>
                      </a: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оценке готовности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к отопительному периоду 2024-2025  годов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4220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23 муниципальных образования</a:t>
                      </a:r>
                      <a:endParaRPr lang="ru-RU" sz="14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  <a:tr h="175024">
                <a:tc>
                  <a:txBody>
                    <a:bodyPr/>
                    <a:lstStyle/>
                    <a:p>
                      <a:endParaRPr lang="ru-RU" sz="6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959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  <a:t>Не получили паспорт готовности </a:t>
                      </a:r>
                      <a:r>
                        <a:rPr lang="ru-RU" sz="1400" dirty="0" smtClean="0"/>
                        <a:t/>
                      </a:r>
                      <a:br>
                        <a:rPr lang="ru-RU" sz="1400" dirty="0" smtClean="0"/>
                      </a:b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  <a:t>к отопительному периоду 2024-2025 годов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noFill/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4959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</a:rPr>
                        <a:t>Все</a:t>
                      </a:r>
                      <a:r>
                        <a:rPr lang="ru-RU" sz="1400" b="1" strike="noStrike" spc="-1" baseline="0" dirty="0" smtClean="0">
                          <a:solidFill>
                            <a:schemeClr val="dk1"/>
                          </a:solidFill>
                          <a:latin typeface="Times New Roman"/>
                        </a:rPr>
                        <a:t> муниципальные образования получили паспорт готовности</a:t>
                      </a:r>
                      <a:r>
                        <a:rPr lang="ru-RU" sz="1400" dirty="0" smtClean="0"/>
                        <a:t/>
                      </a:r>
                      <a:br>
                        <a:rPr lang="ru-RU" sz="1400" dirty="0" smtClean="0"/>
                      </a:b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  <a:tr h="181225">
                <a:tc>
                  <a:txBody>
                    <a:bodyPr/>
                    <a:lstStyle/>
                    <a:p>
                      <a:endParaRPr lang="ru-RU" sz="500" b="0" strike="noStrike" spc="-1" dirty="0">
                        <a:solidFill>
                          <a:srgbClr val="000000"/>
                        </a:solidFill>
                        <a:latin typeface="Open Sans"/>
                        <a:ea typeface="Tahom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959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Не получили паспорт готовности </a:t>
                      </a:r>
                      <a:r>
                        <a:rPr sz="1400"/>
                        <a:t/>
                      </a:r>
                      <a:br>
                        <a:rPr sz="1400"/>
                      </a:br>
                      <a:r>
                        <a:rPr lang="ru-RU" sz="1400" b="1" strike="noStrike" spc="-1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к отопительному периоду 2023-2024 годов</a:t>
                      </a:r>
                      <a:endParaRPr lang="ru-RU" sz="14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noFill/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4959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</a:rPr>
                        <a:t>Все</a:t>
                      </a:r>
                      <a:r>
                        <a:rPr lang="ru-RU" sz="1400" b="1" strike="noStrike" spc="-1" baseline="0" dirty="0" smtClean="0">
                          <a:solidFill>
                            <a:schemeClr val="dk1"/>
                          </a:solidFill>
                          <a:latin typeface="Times New Roman"/>
                        </a:rPr>
                        <a:t> муниципальные образования получили паспорт готовности</a:t>
                      </a:r>
                      <a:r>
                        <a:rPr lang="ru-RU" sz="1400" dirty="0" smtClean="0"/>
                        <a:t/>
                      </a:r>
                      <a:br>
                        <a:rPr lang="ru-RU" sz="1400" dirty="0" smtClean="0"/>
                      </a:b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6104351"/>
              </p:ext>
            </p:extLst>
          </p:nvPr>
        </p:nvGraphicFramePr>
        <p:xfrm>
          <a:off x="4283968" y="1700808"/>
          <a:ext cx="4644350" cy="4126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1547640" y="397800"/>
            <a:ext cx="7130520" cy="985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000" b="1" strike="noStrike" spc="-1">
                <a:solidFill>
                  <a:schemeClr val="accent3">
                    <a:lumMod val="75000"/>
                  </a:schemeClr>
                </a:solidFill>
                <a:latin typeface="Times New Roman"/>
              </a:rPr>
              <a:t>Новгородская область</a:t>
            </a:r>
            <a:endParaRPr lang="ru-RU" sz="2000" b="0" strike="noStrike" spc="-1">
              <a:solidFill>
                <a:schemeClr val="dk1"/>
              </a:solidFill>
              <a:latin typeface="Arial"/>
            </a:endParaRPr>
          </a:p>
        </p:txBody>
      </p:sp>
      <p:cxnSp>
        <p:nvCxnSpPr>
          <p:cNvPr id="132" name="Прямая соединительная линия 21"/>
          <p:cNvCxnSpPr/>
          <p:nvPr/>
        </p:nvCxnSpPr>
        <p:spPr>
          <a:xfrm>
            <a:off x="0" y="1412640"/>
            <a:ext cx="9152640" cy="8640"/>
          </a:xfrm>
          <a:prstGeom prst="straightConnector1">
            <a:avLst/>
          </a:prstGeom>
          <a:ln w="76200">
            <a:solidFill>
              <a:srgbClr val="FF0000"/>
            </a:solidFill>
            <a:round/>
          </a:ln>
        </p:spPr>
      </p:cxnSp>
      <p:cxnSp>
        <p:nvCxnSpPr>
          <p:cNvPr id="133" name="Прямая соединительная линия 22"/>
          <p:cNvCxnSpPr/>
          <p:nvPr/>
        </p:nvCxnSpPr>
        <p:spPr>
          <a:xfrm>
            <a:off x="0" y="1484640"/>
            <a:ext cx="9152640" cy="8640"/>
          </a:xfrm>
          <a:prstGeom prst="straightConnector1">
            <a:avLst/>
          </a:prstGeom>
          <a:ln w="76200">
            <a:solidFill>
              <a:srgbClr val="00B050"/>
            </a:solidFill>
            <a:round/>
          </a:ln>
        </p:spPr>
      </p:cxnSp>
      <p:pic>
        <p:nvPicPr>
          <p:cNvPr id="134" name="Picture 14"/>
          <p:cNvPicPr/>
          <p:nvPr/>
        </p:nvPicPr>
        <p:blipFill>
          <a:blip r:embed="rId2"/>
          <a:stretch/>
        </p:blipFill>
        <p:spPr>
          <a:xfrm>
            <a:off x="467640" y="188640"/>
            <a:ext cx="927360" cy="1071360"/>
          </a:xfrm>
          <a:prstGeom prst="rect">
            <a:avLst/>
          </a:prstGeom>
          <a:ln w="0">
            <a:noFill/>
          </a:ln>
        </p:spPr>
      </p:pic>
      <p:sp>
        <p:nvSpPr>
          <p:cNvPr id="135" name="Прямоугольник 16"/>
          <p:cNvSpPr/>
          <p:nvPr/>
        </p:nvSpPr>
        <p:spPr>
          <a:xfrm>
            <a:off x="7394400" y="6361920"/>
            <a:ext cx="121536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BFBFBF"/>
                </a:solidFill>
                <a:latin typeface="Times New Roman"/>
                <a:ea typeface="DejaVu Sans"/>
              </a:rPr>
              <a:t>Слайд </a:t>
            </a:r>
            <a:r>
              <a:rPr lang="ru-RU" sz="1600" b="0" strike="noStrike" spc="-1" dirty="0" smtClean="0">
                <a:solidFill>
                  <a:srgbClr val="BFBFBF"/>
                </a:solidFill>
                <a:latin typeface="Times New Roman"/>
                <a:ea typeface="DejaVu Sans"/>
              </a:rPr>
              <a:t>10</a:t>
            </a:r>
            <a:endParaRPr lang="ru-RU" sz="16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graphicFrame>
        <p:nvGraphicFramePr>
          <p:cNvPr id="136" name="Таблица 10"/>
          <p:cNvGraphicFramePr/>
          <p:nvPr>
            <p:extLst>
              <p:ext uri="{D42A27DB-BD31-4B8C-83A1-F6EECF244321}">
                <p14:modId xmlns:p14="http://schemas.microsoft.com/office/powerpoint/2010/main" val="3325135362"/>
              </p:ext>
            </p:extLst>
          </p:nvPr>
        </p:nvGraphicFramePr>
        <p:xfrm>
          <a:off x="397080" y="1683360"/>
          <a:ext cx="3094800" cy="4284778"/>
        </p:xfrm>
        <a:graphic>
          <a:graphicData uri="http://schemas.openxmlformats.org/drawingml/2006/table">
            <a:tbl>
              <a:tblPr/>
              <a:tblGrid>
                <a:gridCol w="3094800"/>
              </a:tblGrid>
              <a:tr h="5287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Подлежали </a:t>
                      </a: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оценке готовности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к отопительному периоду 2024-2025  годов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4500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30 муниципальных образований</a:t>
                      </a:r>
                      <a:endParaRPr lang="ru-RU" sz="14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  <a:tr h="186630">
                <a:tc>
                  <a:txBody>
                    <a:bodyPr/>
                    <a:lstStyle/>
                    <a:p>
                      <a:endParaRPr lang="ru-RU" sz="6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287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Не получили паспорт готовности </a:t>
                      </a:r>
                      <a:b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</a:b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 отопительному периоду 2024-2025 годов</a:t>
                      </a:r>
                      <a:endParaRPr lang="ru-RU" sz="1400" b="1" strike="noStrike" spc="-1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noFill/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5287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  <a:t>Все муниципальные образования получили паспорт готовности</a:t>
                      </a:r>
                      <a:b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</a:br>
                      <a:endParaRPr lang="ru-RU" sz="1400" b="1" strike="noStrike" spc="-1" dirty="0" smtClean="0">
                        <a:solidFill>
                          <a:schemeClr val="dk1"/>
                        </a:solidFill>
                        <a:latin typeface="Times New Roman"/>
                        <a:ea typeface="+mn-ea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  <a:tr h="193242">
                <a:tc>
                  <a:txBody>
                    <a:bodyPr/>
                    <a:lstStyle/>
                    <a:p>
                      <a:endParaRPr lang="ru-RU" sz="500" b="0" strike="noStrike" spc="-1" dirty="0">
                        <a:solidFill>
                          <a:srgbClr val="000000"/>
                        </a:solidFill>
                        <a:latin typeface="Open Sans"/>
                        <a:ea typeface="Tahom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287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Не получили паспорт готовности </a:t>
                      </a:r>
                      <a:r>
                        <a:rPr sz="1400"/>
                        <a:t/>
                      </a:r>
                      <a:br>
                        <a:rPr sz="1400"/>
                      </a:br>
                      <a:r>
                        <a:rPr lang="ru-RU" sz="1400" b="1" strike="noStrike" spc="-1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к отопительному периоду 2023-2024 годов</a:t>
                      </a:r>
                      <a:endParaRPr lang="ru-RU" sz="14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noFill/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5287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1 муниципальное образование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(3 %)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626021"/>
              </p:ext>
            </p:extLst>
          </p:nvPr>
        </p:nvGraphicFramePr>
        <p:xfrm>
          <a:off x="3995936" y="1513348"/>
          <a:ext cx="5076398" cy="4126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1547640" y="397800"/>
            <a:ext cx="7130520" cy="985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000" b="1" strike="noStrike" spc="-1">
                <a:solidFill>
                  <a:schemeClr val="accent3">
                    <a:lumMod val="75000"/>
                  </a:schemeClr>
                </a:solidFill>
                <a:latin typeface="Times New Roman"/>
              </a:rPr>
              <a:t>Псковская область</a:t>
            </a:r>
            <a:endParaRPr lang="ru-RU" sz="2000" b="0" strike="noStrike" spc="-1">
              <a:solidFill>
                <a:schemeClr val="dk1"/>
              </a:solidFill>
              <a:latin typeface="Arial"/>
            </a:endParaRPr>
          </a:p>
        </p:txBody>
      </p:sp>
      <p:cxnSp>
        <p:nvCxnSpPr>
          <p:cNvPr id="139" name="Прямая соединительная линия 23"/>
          <p:cNvCxnSpPr/>
          <p:nvPr/>
        </p:nvCxnSpPr>
        <p:spPr>
          <a:xfrm>
            <a:off x="0" y="1412640"/>
            <a:ext cx="9152640" cy="8640"/>
          </a:xfrm>
          <a:prstGeom prst="straightConnector1">
            <a:avLst/>
          </a:prstGeom>
          <a:ln w="76200">
            <a:solidFill>
              <a:srgbClr val="FF0000"/>
            </a:solidFill>
            <a:round/>
          </a:ln>
        </p:spPr>
      </p:cxnSp>
      <p:cxnSp>
        <p:nvCxnSpPr>
          <p:cNvPr id="140" name="Прямая соединительная линия 24"/>
          <p:cNvCxnSpPr/>
          <p:nvPr/>
        </p:nvCxnSpPr>
        <p:spPr>
          <a:xfrm>
            <a:off x="0" y="1484640"/>
            <a:ext cx="9152640" cy="8640"/>
          </a:xfrm>
          <a:prstGeom prst="straightConnector1">
            <a:avLst/>
          </a:prstGeom>
          <a:ln w="76200">
            <a:solidFill>
              <a:srgbClr val="00B050"/>
            </a:solidFill>
            <a:round/>
          </a:ln>
        </p:spPr>
      </p:cxnSp>
      <p:pic>
        <p:nvPicPr>
          <p:cNvPr id="141" name="Picture 15"/>
          <p:cNvPicPr/>
          <p:nvPr/>
        </p:nvPicPr>
        <p:blipFill>
          <a:blip r:embed="rId2"/>
          <a:stretch/>
        </p:blipFill>
        <p:spPr>
          <a:xfrm>
            <a:off x="467640" y="188640"/>
            <a:ext cx="927360" cy="1071360"/>
          </a:xfrm>
          <a:prstGeom prst="rect">
            <a:avLst/>
          </a:prstGeom>
          <a:ln w="0">
            <a:noFill/>
          </a:ln>
        </p:spPr>
      </p:pic>
      <p:sp>
        <p:nvSpPr>
          <p:cNvPr id="142" name="Прямоугольник 17"/>
          <p:cNvSpPr/>
          <p:nvPr/>
        </p:nvSpPr>
        <p:spPr>
          <a:xfrm>
            <a:off x="7394400" y="6361920"/>
            <a:ext cx="121536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BFBFBF"/>
                </a:solidFill>
                <a:latin typeface="Times New Roman"/>
                <a:ea typeface="DejaVu Sans"/>
              </a:rPr>
              <a:t>Слайд </a:t>
            </a:r>
            <a:r>
              <a:rPr lang="ru-RU" sz="1600" b="0" strike="noStrike" spc="-1" dirty="0" smtClean="0">
                <a:solidFill>
                  <a:srgbClr val="BFBFBF"/>
                </a:solidFill>
                <a:latin typeface="Times New Roman"/>
                <a:ea typeface="DejaVu Sans"/>
              </a:rPr>
              <a:t>11</a:t>
            </a:r>
            <a:endParaRPr lang="ru-RU" sz="16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graphicFrame>
        <p:nvGraphicFramePr>
          <p:cNvPr id="143" name="Таблица 11"/>
          <p:cNvGraphicFramePr/>
          <p:nvPr>
            <p:extLst>
              <p:ext uri="{D42A27DB-BD31-4B8C-83A1-F6EECF244321}">
                <p14:modId xmlns:p14="http://schemas.microsoft.com/office/powerpoint/2010/main" val="4211053572"/>
              </p:ext>
            </p:extLst>
          </p:nvPr>
        </p:nvGraphicFramePr>
        <p:xfrm>
          <a:off x="397080" y="1683360"/>
          <a:ext cx="3454840" cy="4044120"/>
        </p:xfrm>
        <a:graphic>
          <a:graphicData uri="http://schemas.openxmlformats.org/drawingml/2006/table">
            <a:tbl>
              <a:tblPr/>
              <a:tblGrid>
                <a:gridCol w="3454840"/>
              </a:tblGrid>
              <a:tr h="5137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Подлежали </a:t>
                      </a: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оценке готовности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к отопительному периоду 2024-2025  годов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441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26 муниципальных </a:t>
                      </a: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образований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ru-RU" sz="6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Не получили паспорт готовности </a:t>
                      </a:r>
                      <a:b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</a:b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 отопительному периоду 2024-2025 годов</a:t>
                      </a:r>
                      <a:endParaRPr lang="ru-RU" sz="1400" b="1" strike="noStrike" spc="-1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noFill/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48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1 муниципальное образование </a:t>
                      </a:r>
                      <a:r>
                        <a:rPr lang="ru-RU" sz="1400" dirty="0" smtClean="0"/>
                        <a:t/>
                      </a:r>
                      <a:br>
                        <a:rPr lang="ru-RU" sz="1400" dirty="0" smtClean="0"/>
                      </a:b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(4 %)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  <a:tr h="189360">
                <a:tc>
                  <a:txBody>
                    <a:bodyPr/>
                    <a:lstStyle/>
                    <a:p>
                      <a:endParaRPr lang="ru-RU" sz="500" b="0" strike="noStrike" spc="-1" dirty="0">
                        <a:solidFill>
                          <a:srgbClr val="000000"/>
                        </a:solidFill>
                        <a:latin typeface="Open Sans"/>
                        <a:ea typeface="Tahom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137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Не получили паспорт готовности </a:t>
                      </a:r>
                      <a:r>
                        <a:rPr sz="1400"/>
                        <a:t/>
                      </a:r>
                      <a:br>
                        <a:rPr sz="1400"/>
                      </a:br>
                      <a:r>
                        <a:rPr lang="ru-RU" sz="1400" b="1" strike="noStrike" spc="-1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к отопительному периоду 2023-2024 годов</a:t>
                      </a:r>
                      <a:endParaRPr lang="ru-RU" sz="14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noFill/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515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1 муниципальное образование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(4 %)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8742293"/>
              </p:ext>
            </p:extLst>
          </p:nvPr>
        </p:nvGraphicFramePr>
        <p:xfrm>
          <a:off x="4067944" y="1772816"/>
          <a:ext cx="4644350" cy="3982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1547640" y="397800"/>
            <a:ext cx="7130520" cy="985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000" b="1" strike="noStrike" spc="-1">
                <a:solidFill>
                  <a:schemeClr val="accent3">
                    <a:lumMod val="75000"/>
                  </a:schemeClr>
                </a:solidFill>
                <a:latin typeface="Times New Roman"/>
              </a:rPr>
              <a:t>Республика Карелия</a:t>
            </a:r>
            <a:endParaRPr lang="ru-RU" sz="2000" b="0" strike="noStrike" spc="-1">
              <a:solidFill>
                <a:schemeClr val="dk1"/>
              </a:solidFill>
              <a:latin typeface="Arial"/>
            </a:endParaRPr>
          </a:p>
        </p:txBody>
      </p:sp>
      <p:cxnSp>
        <p:nvCxnSpPr>
          <p:cNvPr id="146" name="Прямая соединительная линия 25"/>
          <p:cNvCxnSpPr/>
          <p:nvPr/>
        </p:nvCxnSpPr>
        <p:spPr>
          <a:xfrm>
            <a:off x="0" y="1412640"/>
            <a:ext cx="9152640" cy="8640"/>
          </a:xfrm>
          <a:prstGeom prst="straightConnector1">
            <a:avLst/>
          </a:prstGeom>
          <a:ln w="76200">
            <a:solidFill>
              <a:srgbClr val="FF0000"/>
            </a:solidFill>
            <a:round/>
          </a:ln>
        </p:spPr>
      </p:cxnSp>
      <p:cxnSp>
        <p:nvCxnSpPr>
          <p:cNvPr id="147" name="Прямая соединительная линия 26"/>
          <p:cNvCxnSpPr/>
          <p:nvPr/>
        </p:nvCxnSpPr>
        <p:spPr>
          <a:xfrm>
            <a:off x="0" y="1484640"/>
            <a:ext cx="9152640" cy="8640"/>
          </a:xfrm>
          <a:prstGeom prst="straightConnector1">
            <a:avLst/>
          </a:prstGeom>
          <a:ln w="76200">
            <a:solidFill>
              <a:srgbClr val="00B050"/>
            </a:solidFill>
            <a:round/>
          </a:ln>
        </p:spPr>
      </p:cxnSp>
      <p:pic>
        <p:nvPicPr>
          <p:cNvPr id="148" name="Picture 16"/>
          <p:cNvPicPr/>
          <p:nvPr/>
        </p:nvPicPr>
        <p:blipFill>
          <a:blip r:embed="rId2"/>
          <a:stretch/>
        </p:blipFill>
        <p:spPr>
          <a:xfrm>
            <a:off x="467640" y="188640"/>
            <a:ext cx="927360" cy="1071360"/>
          </a:xfrm>
          <a:prstGeom prst="rect">
            <a:avLst/>
          </a:prstGeom>
          <a:ln w="0">
            <a:noFill/>
          </a:ln>
        </p:spPr>
      </p:pic>
      <p:sp>
        <p:nvSpPr>
          <p:cNvPr id="149" name="Прямоугольник 18"/>
          <p:cNvSpPr/>
          <p:nvPr/>
        </p:nvSpPr>
        <p:spPr>
          <a:xfrm>
            <a:off x="7394400" y="6361920"/>
            <a:ext cx="121536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BFBFBF"/>
                </a:solidFill>
                <a:latin typeface="Times New Roman"/>
                <a:ea typeface="DejaVu Sans"/>
              </a:rPr>
              <a:t>Слайд </a:t>
            </a:r>
            <a:r>
              <a:rPr lang="ru-RU" sz="1600" b="0" strike="noStrike" spc="-1" dirty="0" smtClean="0">
                <a:solidFill>
                  <a:srgbClr val="BFBFBF"/>
                </a:solidFill>
                <a:latin typeface="Times New Roman"/>
                <a:ea typeface="DejaVu Sans"/>
              </a:rPr>
              <a:t>12</a:t>
            </a:r>
            <a:endParaRPr lang="ru-RU" sz="16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graphicFrame>
        <p:nvGraphicFramePr>
          <p:cNvPr id="150" name="Таблица 12"/>
          <p:cNvGraphicFramePr/>
          <p:nvPr>
            <p:extLst>
              <p:ext uri="{D42A27DB-BD31-4B8C-83A1-F6EECF244321}">
                <p14:modId xmlns:p14="http://schemas.microsoft.com/office/powerpoint/2010/main" val="1649038724"/>
              </p:ext>
            </p:extLst>
          </p:nvPr>
        </p:nvGraphicFramePr>
        <p:xfrm>
          <a:off x="397080" y="1683360"/>
          <a:ext cx="3310824" cy="4121906"/>
        </p:xfrm>
        <a:graphic>
          <a:graphicData uri="http://schemas.openxmlformats.org/drawingml/2006/table">
            <a:tbl>
              <a:tblPr/>
              <a:tblGrid>
                <a:gridCol w="3310824"/>
              </a:tblGrid>
              <a:tr h="7556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Подлежали </a:t>
                      </a: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оценке готовности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к отопительному периоду 2024-2025  годов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4166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18 муниципальных образований</a:t>
                      </a:r>
                      <a:endParaRPr lang="ru-RU" sz="14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  <a:tr h="188908">
                <a:tc>
                  <a:txBody>
                    <a:bodyPr/>
                    <a:lstStyle/>
                    <a:p>
                      <a:endParaRPr lang="ru-RU" sz="6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7556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Не получили паспорт готовности </a:t>
                      </a:r>
                      <a:b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</a:b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 отопительному периоду 2024-2025 годов</a:t>
                      </a:r>
                      <a:endParaRPr lang="ru-RU" sz="1400" b="1" strike="noStrike" spc="-1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noFill/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535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4 </a:t>
                      </a: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муниципальных </a:t>
                      </a: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образования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(22 </a:t>
                      </a: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%)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  <a:tr h="178924">
                <a:tc>
                  <a:txBody>
                    <a:bodyPr/>
                    <a:lstStyle/>
                    <a:p>
                      <a:endParaRPr lang="ru-RU" sz="500" b="0" strike="noStrike" spc="-1" dirty="0">
                        <a:solidFill>
                          <a:srgbClr val="000000"/>
                        </a:solidFill>
                        <a:latin typeface="Open Sans"/>
                        <a:ea typeface="Tahom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7556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Не получили паспорт готовности </a:t>
                      </a:r>
                      <a:r>
                        <a:rPr sz="1400"/>
                        <a:t/>
                      </a:r>
                      <a:br>
                        <a:rPr sz="1400"/>
                      </a:br>
                      <a:r>
                        <a:rPr lang="ru-RU" sz="1400" b="1" strike="noStrike" spc="-1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к отопительному периоду 2023-2024 годов</a:t>
                      </a:r>
                      <a:endParaRPr lang="ru-RU" sz="14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noFill/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535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5 муниципальных образований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(28 %)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016931"/>
              </p:ext>
            </p:extLst>
          </p:nvPr>
        </p:nvGraphicFramePr>
        <p:xfrm>
          <a:off x="4211960" y="1700808"/>
          <a:ext cx="4644350" cy="4054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 idx="4294967295"/>
          </p:nvPr>
        </p:nvSpPr>
        <p:spPr>
          <a:xfrm>
            <a:off x="1547640" y="397800"/>
            <a:ext cx="7130520" cy="985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000" b="1" strike="noStrike" spc="-1" dirty="0" smtClean="0">
                <a:solidFill>
                  <a:schemeClr val="accent3">
                    <a:lumMod val="75000"/>
                  </a:schemeClr>
                </a:solidFill>
                <a:latin typeface="Times New Roman"/>
              </a:rPr>
              <a:t>Санкт-Петербург</a:t>
            </a:r>
            <a:endParaRPr lang="ru-RU" sz="2000" b="0" strike="noStrike" spc="-1" dirty="0">
              <a:solidFill>
                <a:schemeClr val="dk1"/>
              </a:solidFill>
              <a:latin typeface="Arial"/>
            </a:endParaRPr>
          </a:p>
        </p:txBody>
      </p:sp>
      <p:cxnSp>
        <p:nvCxnSpPr>
          <p:cNvPr id="153" name="Прямая соединительная линия 29"/>
          <p:cNvCxnSpPr/>
          <p:nvPr/>
        </p:nvCxnSpPr>
        <p:spPr>
          <a:xfrm>
            <a:off x="0" y="1412640"/>
            <a:ext cx="9152640" cy="8640"/>
          </a:xfrm>
          <a:prstGeom prst="straightConnector1">
            <a:avLst/>
          </a:prstGeom>
          <a:ln w="76200">
            <a:solidFill>
              <a:srgbClr val="FF0000"/>
            </a:solidFill>
            <a:round/>
          </a:ln>
        </p:spPr>
      </p:cxnSp>
      <p:cxnSp>
        <p:nvCxnSpPr>
          <p:cNvPr id="154" name="Прямая соединительная линия 30"/>
          <p:cNvCxnSpPr/>
          <p:nvPr/>
        </p:nvCxnSpPr>
        <p:spPr>
          <a:xfrm>
            <a:off x="0" y="1484640"/>
            <a:ext cx="9152640" cy="8640"/>
          </a:xfrm>
          <a:prstGeom prst="straightConnector1">
            <a:avLst/>
          </a:prstGeom>
          <a:ln w="76200">
            <a:solidFill>
              <a:srgbClr val="00B050"/>
            </a:solidFill>
            <a:round/>
          </a:ln>
        </p:spPr>
      </p:cxnSp>
      <p:pic>
        <p:nvPicPr>
          <p:cNvPr id="155" name="Picture 18"/>
          <p:cNvPicPr/>
          <p:nvPr/>
        </p:nvPicPr>
        <p:blipFill>
          <a:blip r:embed="rId2"/>
          <a:stretch/>
        </p:blipFill>
        <p:spPr>
          <a:xfrm>
            <a:off x="467640" y="188640"/>
            <a:ext cx="927360" cy="107136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20"/>
          <p:cNvSpPr/>
          <p:nvPr/>
        </p:nvSpPr>
        <p:spPr>
          <a:xfrm>
            <a:off x="7394400" y="6361920"/>
            <a:ext cx="121536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BFBFBF"/>
                </a:solidFill>
                <a:latin typeface="Times New Roman"/>
                <a:ea typeface="DejaVu Sans"/>
              </a:rPr>
              <a:t>Слайд </a:t>
            </a:r>
            <a:r>
              <a:rPr lang="ru-RU" sz="1600" b="0" strike="noStrike" spc="-1" dirty="0" smtClean="0">
                <a:solidFill>
                  <a:srgbClr val="BFBFBF"/>
                </a:solidFill>
                <a:latin typeface="Times New Roman"/>
                <a:ea typeface="DejaVu Sans"/>
              </a:rPr>
              <a:t>13</a:t>
            </a:r>
            <a:endParaRPr lang="ru-RU" sz="16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graphicFrame>
        <p:nvGraphicFramePr>
          <p:cNvPr id="157" name="Таблица 14"/>
          <p:cNvGraphicFramePr/>
          <p:nvPr>
            <p:extLst>
              <p:ext uri="{D42A27DB-BD31-4B8C-83A1-F6EECF244321}">
                <p14:modId xmlns:p14="http://schemas.microsoft.com/office/powerpoint/2010/main" val="2196654986"/>
              </p:ext>
            </p:extLst>
          </p:nvPr>
        </p:nvGraphicFramePr>
        <p:xfrm>
          <a:off x="397080" y="1683360"/>
          <a:ext cx="3382832" cy="4457095"/>
        </p:xfrm>
        <a:graphic>
          <a:graphicData uri="http://schemas.openxmlformats.org/drawingml/2006/table">
            <a:tbl>
              <a:tblPr/>
              <a:tblGrid>
                <a:gridCol w="3382832"/>
              </a:tblGrid>
              <a:tr h="5068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Подлежали </a:t>
                      </a: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оценке готовности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к отопительному периоду 2024-2025  годов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4313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18 </a:t>
                      </a: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административных районов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  <a:tr h="178892">
                <a:tc>
                  <a:txBody>
                    <a:bodyPr/>
                    <a:lstStyle/>
                    <a:p>
                      <a:endParaRPr lang="ru-RU" sz="6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068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Не получили паспорт готовности </a:t>
                      </a:r>
                      <a:b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</a:b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 отопительному периоду 2024-2025 годов</a:t>
                      </a:r>
                      <a:endParaRPr lang="ru-RU" sz="1400" b="1" strike="noStrike" spc="-1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noFill/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5068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  <a:t>Все административные районы получили паспорт готовности</a:t>
                      </a:r>
                      <a:b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</a:br>
                      <a:endParaRPr lang="ru-RU" sz="1400" b="1" strike="noStrike" spc="-1" dirty="0" smtClean="0">
                        <a:solidFill>
                          <a:schemeClr val="dk1"/>
                        </a:solidFill>
                        <a:latin typeface="Times New Roman"/>
                        <a:ea typeface="+mn-ea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  <a:tr h="185231">
                <a:tc>
                  <a:txBody>
                    <a:bodyPr/>
                    <a:lstStyle/>
                    <a:p>
                      <a:endParaRPr lang="ru-RU" sz="500" b="0" strike="noStrike" spc="-1" dirty="0">
                        <a:solidFill>
                          <a:srgbClr val="000000"/>
                        </a:solidFill>
                        <a:latin typeface="Open Sans"/>
                        <a:ea typeface="Tahom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068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Не получили паспорт готовности </a:t>
                      </a:r>
                      <a:r>
                        <a:rPr sz="1400"/>
                        <a:t/>
                      </a:r>
                      <a:br>
                        <a:rPr sz="1400"/>
                      </a:br>
                      <a:r>
                        <a:rPr lang="ru-RU" sz="1400" b="1" strike="noStrike" spc="-1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к отопительному периоду 2023-2024 годов</a:t>
                      </a:r>
                      <a:endParaRPr lang="ru-RU" sz="14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noFill/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5068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  <a:t>Все административные районы получили паспорт готовности</a:t>
                      </a:r>
                      <a:b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</a:br>
                      <a:endParaRPr lang="ru-RU" sz="1400" b="1" strike="noStrike" spc="-1" dirty="0" smtClean="0">
                        <a:solidFill>
                          <a:schemeClr val="dk1"/>
                        </a:solidFill>
                        <a:latin typeface="Times New Roman"/>
                        <a:ea typeface="+mn-ea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0129403"/>
              </p:ext>
            </p:extLst>
          </p:nvPr>
        </p:nvGraphicFramePr>
        <p:xfrm>
          <a:off x="3995936" y="1772816"/>
          <a:ext cx="4968552" cy="4414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5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1547640" y="397800"/>
            <a:ext cx="7130520" cy="985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000" b="1" strike="noStrike" spc="-1" dirty="0" smtClean="0">
                <a:solidFill>
                  <a:schemeClr val="accent3">
                    <a:lumMod val="75000"/>
                  </a:schemeClr>
                </a:solidFill>
                <a:latin typeface="Times New Roman"/>
              </a:rPr>
              <a:t>Северо-Западное управление Ростехнадзора</a:t>
            </a:r>
            <a:endParaRPr lang="ru-RU" sz="2000" b="0" strike="noStrike" spc="-1" dirty="0">
              <a:solidFill>
                <a:schemeClr val="dk1"/>
              </a:solidFill>
              <a:latin typeface="Arial"/>
            </a:endParaRPr>
          </a:p>
        </p:txBody>
      </p:sp>
      <p:cxnSp>
        <p:nvCxnSpPr>
          <p:cNvPr id="153" name="Прямая соединительная линия 29"/>
          <p:cNvCxnSpPr/>
          <p:nvPr/>
        </p:nvCxnSpPr>
        <p:spPr>
          <a:xfrm>
            <a:off x="0" y="1412640"/>
            <a:ext cx="9152640" cy="8640"/>
          </a:xfrm>
          <a:prstGeom prst="straightConnector1">
            <a:avLst/>
          </a:prstGeom>
          <a:ln w="76200">
            <a:solidFill>
              <a:srgbClr val="FF0000"/>
            </a:solidFill>
            <a:round/>
          </a:ln>
        </p:spPr>
      </p:cxnSp>
      <p:cxnSp>
        <p:nvCxnSpPr>
          <p:cNvPr id="154" name="Прямая соединительная линия 30"/>
          <p:cNvCxnSpPr/>
          <p:nvPr/>
        </p:nvCxnSpPr>
        <p:spPr>
          <a:xfrm>
            <a:off x="0" y="1484640"/>
            <a:ext cx="9152640" cy="8640"/>
          </a:xfrm>
          <a:prstGeom prst="straightConnector1">
            <a:avLst/>
          </a:prstGeom>
          <a:ln w="76200">
            <a:solidFill>
              <a:srgbClr val="00B050"/>
            </a:solidFill>
            <a:round/>
          </a:ln>
        </p:spPr>
      </p:cxnSp>
      <p:pic>
        <p:nvPicPr>
          <p:cNvPr id="155" name="Picture 18"/>
          <p:cNvPicPr/>
          <p:nvPr/>
        </p:nvPicPr>
        <p:blipFill>
          <a:blip r:embed="rId2"/>
          <a:stretch/>
        </p:blipFill>
        <p:spPr>
          <a:xfrm>
            <a:off x="467640" y="188640"/>
            <a:ext cx="927360" cy="107136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20"/>
          <p:cNvSpPr/>
          <p:nvPr/>
        </p:nvSpPr>
        <p:spPr>
          <a:xfrm>
            <a:off x="7394400" y="6361920"/>
            <a:ext cx="121536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BFBFBF"/>
                </a:solidFill>
                <a:latin typeface="Times New Roman"/>
                <a:ea typeface="DejaVu Sans"/>
              </a:rPr>
              <a:t>Слайд </a:t>
            </a:r>
            <a:r>
              <a:rPr lang="ru-RU" sz="1600" b="0" strike="noStrike" spc="-1" dirty="0" smtClean="0">
                <a:solidFill>
                  <a:srgbClr val="BFBFBF"/>
                </a:solidFill>
                <a:latin typeface="Times New Roman"/>
                <a:ea typeface="DejaVu Sans"/>
              </a:rPr>
              <a:t>14</a:t>
            </a:r>
            <a:endParaRPr lang="ru-RU" sz="16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graphicFrame>
        <p:nvGraphicFramePr>
          <p:cNvPr id="157" name="Таблица 14"/>
          <p:cNvGraphicFramePr/>
          <p:nvPr>
            <p:extLst>
              <p:ext uri="{D42A27DB-BD31-4B8C-83A1-F6EECF244321}">
                <p14:modId xmlns:p14="http://schemas.microsoft.com/office/powerpoint/2010/main" val="3800417813"/>
              </p:ext>
            </p:extLst>
          </p:nvPr>
        </p:nvGraphicFramePr>
        <p:xfrm>
          <a:off x="397080" y="1683360"/>
          <a:ext cx="3022792" cy="4030375"/>
        </p:xfrm>
        <a:graphic>
          <a:graphicData uri="http://schemas.openxmlformats.org/drawingml/2006/table">
            <a:tbl>
              <a:tblPr/>
              <a:tblGrid>
                <a:gridCol w="3022792"/>
              </a:tblGrid>
              <a:tr h="5068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Подлежали </a:t>
                      </a: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оценке готовности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к отопительному периоду 2024-2025  годов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4313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371 муниципальное образование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  <a:tr h="178892">
                <a:tc>
                  <a:txBody>
                    <a:bodyPr/>
                    <a:lstStyle/>
                    <a:p>
                      <a:endParaRPr lang="ru-RU" sz="6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068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Не получили паспорт готовности </a:t>
                      </a:r>
                      <a:b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</a:b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 отопительному периоду 2024-2025 годов</a:t>
                      </a:r>
                      <a:endParaRPr lang="ru-RU" sz="1400" b="1" strike="noStrike" spc="-1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noFill/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5068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13 муниципальных образований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(4 </a:t>
                      </a: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%)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  <a:tr h="185231">
                <a:tc>
                  <a:txBody>
                    <a:bodyPr/>
                    <a:lstStyle/>
                    <a:p>
                      <a:endParaRPr lang="ru-RU" sz="500" b="0" strike="noStrike" spc="-1" dirty="0">
                        <a:solidFill>
                          <a:srgbClr val="000000"/>
                        </a:solidFill>
                        <a:latin typeface="Open Sans"/>
                        <a:ea typeface="Tahom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068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Не получили паспорт готовности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к отопительному периоду 2023-2024 годов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noFill/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5068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21 </a:t>
                      </a: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муниципальное образование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(5 </a:t>
                      </a: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%)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5978694"/>
              </p:ext>
            </p:extLst>
          </p:nvPr>
        </p:nvGraphicFramePr>
        <p:xfrm>
          <a:off x="3923928" y="1772816"/>
          <a:ext cx="4788366" cy="3982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1547640" y="188640"/>
            <a:ext cx="7130520" cy="985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endParaRPr lang="ru-RU" sz="1800" b="0" strike="noStrike" spc="-1" dirty="0">
              <a:solidFill>
                <a:schemeClr val="bg1"/>
              </a:solidFill>
              <a:latin typeface="Arial"/>
            </a:endParaRPr>
          </a:p>
        </p:txBody>
      </p:sp>
      <p:cxnSp>
        <p:nvCxnSpPr>
          <p:cNvPr id="181" name="Прямая соединительная линия 10"/>
          <p:cNvCxnSpPr/>
          <p:nvPr/>
        </p:nvCxnSpPr>
        <p:spPr>
          <a:xfrm>
            <a:off x="0" y="1412640"/>
            <a:ext cx="9152640" cy="8640"/>
          </a:xfrm>
          <a:prstGeom prst="straightConnector1">
            <a:avLst/>
          </a:prstGeom>
          <a:ln w="76200">
            <a:solidFill>
              <a:srgbClr val="FF0000"/>
            </a:solidFill>
            <a:round/>
          </a:ln>
        </p:spPr>
      </p:cxnSp>
      <p:sp>
        <p:nvSpPr>
          <p:cNvPr id="183" name="Прямоугольник 3"/>
          <p:cNvSpPr/>
          <p:nvPr/>
        </p:nvSpPr>
        <p:spPr>
          <a:xfrm>
            <a:off x="882720" y="3421440"/>
            <a:ext cx="7840080" cy="100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spcBef>
                <a:spcPts val="2999"/>
              </a:spcBef>
            </a:pPr>
            <a:r>
              <a:rPr lang="ru-RU" sz="6000" b="0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Спасибо за внимание</a:t>
            </a:r>
            <a:r>
              <a:rPr lang="en-US" sz="6000" b="0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 !</a:t>
            </a:r>
            <a:endParaRPr lang="ru-RU" sz="6000" b="0" strike="noStrike" spc="-1">
              <a:solidFill>
                <a:srgbClr val="000000"/>
              </a:solidFill>
              <a:latin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Группа 1"/>
          <p:cNvGrpSpPr/>
          <p:nvPr/>
        </p:nvGrpSpPr>
        <p:grpSpPr>
          <a:xfrm>
            <a:off x="107280" y="98640"/>
            <a:ext cx="8972640" cy="1394280"/>
            <a:chOff x="107280" y="98640"/>
            <a:chExt cx="8972640" cy="1394280"/>
          </a:xfrm>
        </p:grpSpPr>
        <p:sp>
          <p:nvSpPr>
            <p:cNvPr id="47" name="Заголовок 5"/>
            <p:cNvSpPr/>
            <p:nvPr/>
          </p:nvSpPr>
          <p:spPr>
            <a:xfrm>
              <a:off x="1624680" y="190440"/>
              <a:ext cx="6990480" cy="10544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rmAutofit/>
            </a:bodyPr>
            <a:lstStyle/>
            <a:p>
              <a:pPr algn="ctr"/>
              <a:r>
                <a:rPr lang="ru-RU" b="1" spc="-1" dirty="0">
                  <a:solidFill>
                    <a:schemeClr val="accent3">
                      <a:lumMod val="75000"/>
                    </a:schemeClr>
                  </a:solidFill>
                  <a:latin typeface="Times New Roman"/>
                </a:rPr>
                <a:t>Северо-Западное управление </a:t>
              </a:r>
              <a:br>
                <a:rPr lang="ru-RU" b="1" spc="-1" dirty="0">
                  <a:solidFill>
                    <a:schemeClr val="accent3">
                      <a:lumMod val="75000"/>
                    </a:schemeClr>
                  </a:solidFill>
                  <a:latin typeface="Times New Roman"/>
                </a:rPr>
              </a:br>
              <a:r>
                <a:rPr lang="ru-RU" b="1" spc="-1" dirty="0">
                  <a:solidFill>
                    <a:schemeClr val="accent3">
                      <a:lumMod val="75000"/>
                    </a:schemeClr>
                  </a:solidFill>
                  <a:latin typeface="Times New Roman"/>
                </a:rPr>
                <a:t>Ростехнадзора 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</p:txBody>
        </p:sp>
        <p:cxnSp>
          <p:nvCxnSpPr>
            <p:cNvPr id="48" name="Прямая соединительная линия 7"/>
            <p:cNvCxnSpPr/>
            <p:nvPr/>
          </p:nvCxnSpPr>
          <p:spPr>
            <a:xfrm>
              <a:off x="107280" y="1407600"/>
              <a:ext cx="8973000" cy="8640"/>
            </a:xfrm>
            <a:prstGeom prst="straightConnector1">
              <a:avLst/>
            </a:prstGeom>
            <a:ln w="76200">
              <a:solidFill>
                <a:srgbClr val="FF0000"/>
              </a:solidFill>
              <a:round/>
            </a:ln>
          </p:spPr>
        </p:cxnSp>
        <p:cxnSp>
          <p:nvCxnSpPr>
            <p:cNvPr id="49" name="Прямая соединительная линия 8"/>
            <p:cNvCxnSpPr/>
            <p:nvPr/>
          </p:nvCxnSpPr>
          <p:spPr>
            <a:xfrm>
              <a:off x="107280" y="1484640"/>
              <a:ext cx="8973000" cy="8640"/>
            </a:xfrm>
            <a:prstGeom prst="straightConnector1">
              <a:avLst/>
            </a:prstGeom>
            <a:ln w="76200">
              <a:solidFill>
                <a:srgbClr val="00B050"/>
              </a:solidFill>
              <a:round/>
            </a:ln>
          </p:spPr>
        </p:cxnSp>
        <p:pic>
          <p:nvPicPr>
            <p:cNvPr id="50" name="Picture 2"/>
            <p:cNvPicPr/>
            <p:nvPr/>
          </p:nvPicPr>
          <p:blipFill>
            <a:blip r:embed="rId3"/>
            <a:stretch/>
          </p:blipFill>
          <p:spPr>
            <a:xfrm>
              <a:off x="565920" y="98640"/>
              <a:ext cx="909000" cy="114660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51" name="Прямоугольник 11"/>
          <p:cNvSpPr/>
          <p:nvPr/>
        </p:nvSpPr>
        <p:spPr>
          <a:xfrm>
            <a:off x="1115640" y="1983607"/>
            <a:ext cx="6832080" cy="102959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90000"/>
              </a:lnSpc>
            </a:pPr>
            <a:endParaRPr lang="ru-RU" sz="4000" b="0" strike="noStrike" spc="-1" dirty="0">
              <a:solidFill>
                <a:srgbClr val="000000"/>
              </a:solidFill>
              <a:latin typeface="Open Sans"/>
            </a:endParaRPr>
          </a:p>
          <a:p>
            <a:pPr defTabSz="914400">
              <a:lnSpc>
                <a:spcPct val="100000"/>
              </a:lnSpc>
            </a:pPr>
            <a:endParaRPr lang="ru-RU" sz="1100" b="0" strike="noStrike" spc="-1" dirty="0">
              <a:solidFill>
                <a:srgbClr val="000000"/>
              </a:solidFill>
              <a:latin typeface="Open Sans"/>
            </a:endParaRPr>
          </a:p>
          <a:p>
            <a:pPr defTabSz="914400">
              <a:lnSpc>
                <a:spcPct val="100000"/>
              </a:lnSpc>
            </a:pPr>
            <a:endParaRPr lang="ru-RU" sz="14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1936750"/>
            <a:ext cx="8639175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976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Группа 1"/>
          <p:cNvGrpSpPr/>
          <p:nvPr/>
        </p:nvGrpSpPr>
        <p:grpSpPr>
          <a:xfrm>
            <a:off x="107280" y="98640"/>
            <a:ext cx="8972640" cy="1394280"/>
            <a:chOff x="107280" y="98640"/>
            <a:chExt cx="8972640" cy="1394280"/>
          </a:xfrm>
        </p:grpSpPr>
        <p:sp>
          <p:nvSpPr>
            <p:cNvPr id="68" name="Заголовок 5"/>
            <p:cNvSpPr/>
            <p:nvPr/>
          </p:nvSpPr>
          <p:spPr>
            <a:xfrm>
              <a:off x="1624680" y="190440"/>
              <a:ext cx="6990480" cy="10544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rmAutofit/>
            </a:bodyPr>
            <a:lstStyle/>
            <a:p>
              <a:pPr algn="ctr">
                <a:tabLst>
                  <a:tab pos="0" algn="l"/>
                </a:tabLst>
              </a:pPr>
              <a:r>
                <a:rPr lang="ru-RU" b="1" spc="-1" dirty="0">
                  <a:solidFill>
                    <a:schemeClr val="accent3">
                      <a:lumMod val="75000"/>
                    </a:schemeClr>
                  </a:solidFill>
                  <a:latin typeface="Times New Roman"/>
                </a:rPr>
                <a:t>Северо-Западное управление </a:t>
              </a:r>
              <a:r>
                <a:rPr lang="ru-RU" dirty="0"/>
                <a:t/>
              </a:r>
              <a:br>
                <a:rPr lang="ru-RU" dirty="0"/>
              </a:br>
              <a:r>
                <a:rPr lang="ru-RU" b="1" spc="-1" dirty="0" err="1">
                  <a:solidFill>
                    <a:schemeClr val="accent3">
                      <a:lumMod val="75000"/>
                    </a:schemeClr>
                  </a:solidFill>
                  <a:latin typeface="Times New Roman"/>
                </a:rPr>
                <a:t>Ростехнадзора</a:t>
              </a:r>
              <a:r>
                <a:rPr lang="ru-RU" b="1" spc="-1" dirty="0">
                  <a:solidFill>
                    <a:schemeClr val="accent3">
                      <a:lumMod val="75000"/>
                    </a:schemeClr>
                  </a:solidFill>
                  <a:latin typeface="Times New Roman"/>
                </a:rPr>
                <a:t> </a:t>
              </a:r>
              <a:endParaRPr lang="ru-RU" spc="-1" dirty="0">
                <a:solidFill>
                  <a:srgbClr val="000000"/>
                </a:solidFill>
                <a:latin typeface="Open Sans"/>
              </a:endParaRPr>
            </a:p>
          </p:txBody>
        </p:sp>
        <p:cxnSp>
          <p:nvCxnSpPr>
            <p:cNvPr id="69" name="Прямая соединительная линия 7"/>
            <p:cNvCxnSpPr/>
            <p:nvPr/>
          </p:nvCxnSpPr>
          <p:spPr>
            <a:xfrm>
              <a:off x="107280" y="1407600"/>
              <a:ext cx="8973000" cy="8640"/>
            </a:xfrm>
            <a:prstGeom prst="straightConnector1">
              <a:avLst/>
            </a:prstGeom>
            <a:ln w="76200">
              <a:solidFill>
                <a:srgbClr val="FF0000"/>
              </a:solidFill>
              <a:round/>
            </a:ln>
          </p:spPr>
        </p:cxnSp>
        <p:cxnSp>
          <p:nvCxnSpPr>
            <p:cNvPr id="70" name="Прямая соединительная линия 8"/>
            <p:cNvCxnSpPr/>
            <p:nvPr/>
          </p:nvCxnSpPr>
          <p:spPr>
            <a:xfrm>
              <a:off x="107280" y="1484640"/>
              <a:ext cx="8973000" cy="8640"/>
            </a:xfrm>
            <a:prstGeom prst="straightConnector1">
              <a:avLst/>
            </a:prstGeom>
            <a:ln w="76200">
              <a:solidFill>
                <a:srgbClr val="00B050"/>
              </a:solidFill>
              <a:round/>
            </a:ln>
          </p:spPr>
        </p:cxnSp>
        <p:pic>
          <p:nvPicPr>
            <p:cNvPr id="71" name="Picture 2"/>
            <p:cNvPicPr/>
            <p:nvPr/>
          </p:nvPicPr>
          <p:blipFill>
            <a:blip r:embed="rId3"/>
            <a:stretch/>
          </p:blipFill>
          <p:spPr>
            <a:xfrm>
              <a:off x="565920" y="98640"/>
              <a:ext cx="909000" cy="114660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72" name="Прямоугольник 10"/>
          <p:cNvSpPr/>
          <p:nvPr/>
        </p:nvSpPr>
        <p:spPr>
          <a:xfrm>
            <a:off x="4356000" y="6501460"/>
            <a:ext cx="456336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				</a:t>
            </a:r>
            <a:r>
              <a:rPr lang="ru-RU" sz="1600" b="0" strike="noStrike" spc="-1" dirty="0">
                <a:solidFill>
                  <a:srgbClr val="BFBFBF"/>
                </a:solidFill>
                <a:latin typeface="Times New Roman"/>
                <a:ea typeface="DejaVu Sans"/>
              </a:rPr>
              <a:t>Слайд </a:t>
            </a:r>
            <a:r>
              <a:rPr lang="ru-RU" sz="1600" b="0" strike="noStrike" spc="-1" dirty="0" smtClean="0">
                <a:solidFill>
                  <a:srgbClr val="BFBFBF"/>
                </a:solidFill>
                <a:latin typeface="Times New Roman"/>
                <a:ea typeface="DejaVu Sans"/>
              </a:rPr>
              <a:t>2</a:t>
            </a:r>
            <a:endParaRPr lang="ru-RU" sz="16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73" name="TextBox 2"/>
          <p:cNvSpPr/>
          <p:nvPr/>
        </p:nvSpPr>
        <p:spPr>
          <a:xfrm>
            <a:off x="449640" y="1725840"/>
            <a:ext cx="8469720" cy="47998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/>
            <a:r>
              <a:rPr lang="ru-RU" b="1" spc="-1" dirty="0">
                <a:solidFill>
                  <a:srgbClr val="000000"/>
                </a:solidFill>
                <a:latin typeface="Times New Roman"/>
              </a:rPr>
              <a:t>Показатели надзорной деятельности</a:t>
            </a:r>
            <a:endParaRPr lang="ru-RU" spc="-1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ru-RU" spc="-1" dirty="0">
                <a:solidFill>
                  <a:srgbClr val="000000"/>
                </a:solidFill>
                <a:latin typeface="Times New Roman"/>
              </a:rPr>
              <a:t> 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В целом по Управлению, было принято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участие в проверках по оценке готовности 1023 теплоснабжающих и теплосетевых организаций и в том числе 31 проверке  объектов по производству тепловой и электрической энергии в режиме комбинированной выработки в комиссиях органов местного самоуправления.</a:t>
            </a:r>
          </a:p>
          <a:p>
            <a:pPr algn="just"/>
            <a:r>
              <a:rPr lang="ru-RU" spc="-1" dirty="0">
                <a:solidFill>
                  <a:srgbClr val="000000"/>
                </a:solidFill>
                <a:latin typeface="Times New Roman"/>
              </a:rPr>
              <a:t>  Во исполнение поручения Правительства Российской Федерации от 01.08.2024 № АН-П51-24993 проведены внеплановые проверки в отношении 19 организаций энергетики.</a:t>
            </a:r>
            <a:endParaRPr lang="ru-RU" spc="-1" dirty="0">
              <a:solidFill>
                <a:srgbClr val="000000"/>
              </a:solidFill>
              <a:latin typeface="Open Sans"/>
            </a:endParaRPr>
          </a:p>
          <a:p>
            <a:pPr algn="just" defTabSz="914400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defTabSz="914400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defTabSz="914400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defTabSz="914400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defTabSz="914400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  Результаты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участия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инспекторского состава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в работе комиссий по оценке готовности теплоснабжающих и теплосетевых организаций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были использованы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при оценке готовности муниципальных образований к работе в отопительный период.</a:t>
            </a: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 defTabSz="914400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74" name="Прямоугольник 3"/>
          <p:cNvSpPr/>
          <p:nvPr/>
        </p:nvSpPr>
        <p:spPr>
          <a:xfrm>
            <a:off x="565920" y="4080466"/>
            <a:ext cx="8267040" cy="927360"/>
          </a:xfrm>
          <a:prstGeom prst="rect">
            <a:avLst/>
          </a:prstGeom>
          <a:solidFill>
            <a:schemeClr val="bg1"/>
          </a:solidFill>
          <a:ln>
            <a:solidFill>
              <a:srgbClr val="C0504D"/>
            </a:solidFill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/>
            <a:r>
              <a:rPr lang="ru-RU" spc="-1" dirty="0">
                <a:solidFill>
                  <a:schemeClr val="dk1"/>
                </a:solidFill>
                <a:latin typeface="Times New Roman"/>
              </a:rPr>
              <a:t>Выявлено порядка 10 тысяч нарушений  требований по готовности, определенных «Правилами оценки готовности к отопительному периоду» (9866 нарушений)</a:t>
            </a:r>
            <a:endParaRPr lang="ru-RU" sz="1800" b="0" strike="noStrike" spc="-1" dirty="0">
              <a:latin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 idx="4294967295"/>
          </p:nvPr>
        </p:nvSpPr>
        <p:spPr>
          <a:xfrm>
            <a:off x="1547640" y="188640"/>
            <a:ext cx="7130520" cy="985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ru-RU" b="1" strike="noStrike" spc="-1" dirty="0" smtClean="0">
                <a:solidFill>
                  <a:schemeClr val="accent3">
                    <a:lumMod val="75000"/>
                  </a:schemeClr>
                </a:solidFill>
                <a:latin typeface="Times New Roman"/>
                <a:ea typeface="DejaVu Sans"/>
              </a:rPr>
              <a:t>Северо-Западное управление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strike="noStrike" spc="-1" dirty="0" err="1" smtClean="0">
                <a:solidFill>
                  <a:schemeClr val="accent3">
                    <a:lumMod val="75000"/>
                  </a:schemeClr>
                </a:solidFill>
                <a:latin typeface="Times New Roman"/>
                <a:ea typeface="DejaVu Sans"/>
              </a:rPr>
              <a:t>Ростехнадзора</a:t>
            </a:r>
            <a:r>
              <a:rPr lang="ru-RU" b="1" strike="noStrike" spc="-1" dirty="0" smtClean="0">
                <a:solidFill>
                  <a:schemeClr val="accent3">
                    <a:lumMod val="75000"/>
                  </a:schemeClr>
                </a:solidFill>
                <a:latin typeface="Times New Roman"/>
                <a:ea typeface="DejaVu Sans"/>
              </a:rPr>
              <a:t> </a:t>
            </a:r>
            <a:endParaRPr lang="ru-RU" b="0" strike="noStrike" spc="-1" dirty="0">
              <a:solidFill>
                <a:srgbClr val="000000"/>
              </a:solidFill>
              <a:latin typeface="Open Sans"/>
            </a:endParaRPr>
          </a:p>
        </p:txBody>
      </p:sp>
      <p:cxnSp>
        <p:nvCxnSpPr>
          <p:cNvPr id="83" name="Прямая соединительная линия 3"/>
          <p:cNvCxnSpPr/>
          <p:nvPr/>
        </p:nvCxnSpPr>
        <p:spPr>
          <a:xfrm>
            <a:off x="0" y="1412640"/>
            <a:ext cx="9152640" cy="8640"/>
          </a:xfrm>
          <a:prstGeom prst="straightConnector1">
            <a:avLst/>
          </a:prstGeom>
          <a:ln w="76200">
            <a:solidFill>
              <a:srgbClr val="FF0000"/>
            </a:solidFill>
            <a:round/>
          </a:ln>
        </p:spPr>
      </p:cxnSp>
      <p:cxnSp>
        <p:nvCxnSpPr>
          <p:cNvPr id="84" name="Прямая соединительная линия 4"/>
          <p:cNvCxnSpPr/>
          <p:nvPr/>
        </p:nvCxnSpPr>
        <p:spPr>
          <a:xfrm>
            <a:off x="0" y="1484640"/>
            <a:ext cx="9152640" cy="8640"/>
          </a:xfrm>
          <a:prstGeom prst="straightConnector1">
            <a:avLst/>
          </a:prstGeom>
          <a:ln w="76200">
            <a:solidFill>
              <a:srgbClr val="00B050"/>
            </a:solidFill>
            <a:round/>
          </a:ln>
        </p:spPr>
      </p:cxnSp>
      <p:pic>
        <p:nvPicPr>
          <p:cNvPr id="85" name="Picture 7"/>
          <p:cNvPicPr/>
          <p:nvPr/>
        </p:nvPicPr>
        <p:blipFill>
          <a:blip r:embed="rId3"/>
          <a:stretch/>
        </p:blipFill>
        <p:spPr>
          <a:xfrm>
            <a:off x="467640" y="188640"/>
            <a:ext cx="927360" cy="1071360"/>
          </a:xfrm>
          <a:prstGeom prst="rect">
            <a:avLst/>
          </a:prstGeom>
          <a:ln w="0">
            <a:noFill/>
          </a:ln>
        </p:spPr>
      </p:pic>
      <p:sp>
        <p:nvSpPr>
          <p:cNvPr id="86" name="Прямоугольник 5"/>
          <p:cNvSpPr/>
          <p:nvPr/>
        </p:nvSpPr>
        <p:spPr>
          <a:xfrm>
            <a:off x="4356000" y="6381360"/>
            <a:ext cx="456336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			                </a:t>
            </a:r>
            <a:r>
              <a:rPr lang="ru-RU" sz="1600" b="0" strike="noStrike" spc="-1" dirty="0">
                <a:solidFill>
                  <a:srgbClr val="BFBFBF"/>
                </a:solidFill>
                <a:latin typeface="Times New Roman"/>
                <a:ea typeface="DejaVu Sans"/>
              </a:rPr>
              <a:t>Слайд </a:t>
            </a:r>
            <a:r>
              <a:rPr lang="ru-RU" sz="1600" b="0" strike="noStrike" spc="-1" dirty="0" smtClean="0">
                <a:solidFill>
                  <a:srgbClr val="BFBFBF"/>
                </a:solidFill>
                <a:latin typeface="Times New Roman"/>
                <a:ea typeface="DejaVu Sans"/>
              </a:rPr>
              <a:t>3</a:t>
            </a:r>
            <a:endParaRPr lang="ru-RU" sz="16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87" name="Прямоугольник 6"/>
          <p:cNvSpPr/>
          <p:nvPr/>
        </p:nvSpPr>
        <p:spPr>
          <a:xfrm>
            <a:off x="609480" y="1556640"/>
            <a:ext cx="7984080" cy="73721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/>
            <a:r>
              <a:rPr lang="ru-RU" sz="1400" spc="-1" dirty="0">
                <a:solidFill>
                  <a:schemeClr val="dk1"/>
                </a:solidFill>
                <a:latin typeface="Times New Roman"/>
                <a:ea typeface="Times New Roman"/>
              </a:rPr>
              <a:t>Основные нарушения, выявленные в отношении </a:t>
            </a:r>
            <a:r>
              <a:rPr lang="ru-RU" sz="1400" spc="-1" dirty="0" smtClean="0">
                <a:solidFill>
                  <a:schemeClr val="dk1"/>
                </a:solidFill>
                <a:latin typeface="Times New Roman"/>
                <a:ea typeface="Times New Roman"/>
              </a:rPr>
              <a:t>объектов теплоснабжающих </a:t>
            </a:r>
            <a:r>
              <a:rPr lang="ru-RU" sz="1400" spc="-1" dirty="0">
                <a:solidFill>
                  <a:schemeClr val="dk1"/>
                </a:solidFill>
                <a:latin typeface="Times New Roman"/>
                <a:ea typeface="Times New Roman"/>
              </a:rPr>
              <a:t>организаций, послужившие причиной не выдачи паспортов готовности муниципальным образованиям</a:t>
            </a:r>
          </a:p>
          <a:p>
            <a:pPr algn="ctr" defTabSz="914400">
              <a:lnSpc>
                <a:spcPct val="100000"/>
              </a:lnSpc>
            </a:pPr>
            <a:endParaRPr lang="ru-RU" sz="14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758432"/>
              </p:ext>
            </p:extLst>
          </p:nvPr>
        </p:nvGraphicFramePr>
        <p:xfrm>
          <a:off x="107280" y="2276872"/>
          <a:ext cx="8920559" cy="28728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248"/>
                <a:gridCol w="1584176"/>
                <a:gridCol w="1152128"/>
                <a:gridCol w="1512168"/>
                <a:gridCol w="1560561"/>
                <a:gridCol w="1524603"/>
                <a:gridCol w="1370675"/>
              </a:tblGrid>
              <a:tr h="9473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 Российской Федерации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Проблемы резервного топливного хозяйства, количество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объектов теплоснабжения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Проблемы с техническим освидетельствованием тепломеханического оборудования, зданий, сооружений, количество объектов теплоснабжения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Проблемы с техническим  состоянием тепломеханического оборудования, зданий, сооружений, количество объектов теплоснабжения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испытаний и наладки тепловых энергоустановок</a:t>
                      </a:r>
                      <a:r>
                        <a:rPr lang="ru-RU" sz="1100" spc="-1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1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100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теплоснабжения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Невыполнение предписаний,</a:t>
                      </a:r>
                      <a:r>
                        <a:rPr lang="ru-RU" sz="1100" spc="-1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ru-RU" sz="1100" spc="-1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теплоснабжения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</a:tr>
              <a:tr h="2268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Вологодская область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</a:tr>
              <a:tr h="3976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Калининградская область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</a:tr>
              <a:tr h="3976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Ленинградская область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</a:tr>
              <a:tr h="2268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Псковская область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</a:tr>
              <a:tr h="2268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Карелия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7969" marR="27969" marT="27969" marB="27969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098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547640" y="188640"/>
            <a:ext cx="7130520" cy="985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ru-RU" b="1" strike="noStrike" spc="-1" dirty="0" smtClean="0">
                <a:solidFill>
                  <a:schemeClr val="accent3">
                    <a:lumMod val="75000"/>
                  </a:schemeClr>
                </a:solidFill>
                <a:latin typeface="Times New Roman"/>
                <a:ea typeface="DejaVu Sans"/>
              </a:rPr>
              <a:t>Северо-Западное управление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strike="noStrike" spc="-1" dirty="0" err="1" smtClean="0">
                <a:solidFill>
                  <a:schemeClr val="accent3">
                    <a:lumMod val="75000"/>
                  </a:schemeClr>
                </a:solidFill>
                <a:latin typeface="Times New Roman"/>
                <a:ea typeface="DejaVu Sans"/>
              </a:rPr>
              <a:t>Ростехнадзора</a:t>
            </a:r>
            <a:r>
              <a:rPr lang="ru-RU" b="1" strike="noStrike" spc="-1" dirty="0" smtClean="0">
                <a:solidFill>
                  <a:schemeClr val="accent3">
                    <a:lumMod val="75000"/>
                  </a:schemeClr>
                </a:solidFill>
                <a:latin typeface="Times New Roman"/>
                <a:ea typeface="DejaVu Sans"/>
              </a:rPr>
              <a:t> </a:t>
            </a:r>
            <a:endParaRPr lang="ru-RU" b="0" strike="noStrike" spc="-1" dirty="0">
              <a:solidFill>
                <a:srgbClr val="000000"/>
              </a:solidFill>
              <a:latin typeface="Open Sans"/>
            </a:endParaRPr>
          </a:p>
        </p:txBody>
      </p:sp>
      <p:cxnSp>
        <p:nvCxnSpPr>
          <p:cNvPr id="83" name="Прямая соединительная линия 3"/>
          <p:cNvCxnSpPr/>
          <p:nvPr/>
        </p:nvCxnSpPr>
        <p:spPr>
          <a:xfrm>
            <a:off x="0" y="1412640"/>
            <a:ext cx="9152640" cy="8640"/>
          </a:xfrm>
          <a:prstGeom prst="straightConnector1">
            <a:avLst/>
          </a:prstGeom>
          <a:ln w="76200">
            <a:solidFill>
              <a:srgbClr val="FF0000"/>
            </a:solidFill>
            <a:round/>
          </a:ln>
        </p:spPr>
      </p:cxnSp>
      <p:cxnSp>
        <p:nvCxnSpPr>
          <p:cNvPr id="84" name="Прямая соединительная линия 4"/>
          <p:cNvCxnSpPr/>
          <p:nvPr/>
        </p:nvCxnSpPr>
        <p:spPr>
          <a:xfrm>
            <a:off x="0" y="1484640"/>
            <a:ext cx="9152640" cy="8640"/>
          </a:xfrm>
          <a:prstGeom prst="straightConnector1">
            <a:avLst/>
          </a:prstGeom>
          <a:ln w="76200">
            <a:solidFill>
              <a:srgbClr val="00B050"/>
            </a:solidFill>
            <a:round/>
          </a:ln>
        </p:spPr>
      </p:cxnSp>
      <p:pic>
        <p:nvPicPr>
          <p:cNvPr id="85" name="Picture 7"/>
          <p:cNvPicPr/>
          <p:nvPr/>
        </p:nvPicPr>
        <p:blipFill>
          <a:blip r:embed="rId3"/>
          <a:stretch/>
        </p:blipFill>
        <p:spPr>
          <a:xfrm>
            <a:off x="467640" y="188640"/>
            <a:ext cx="927360" cy="1071360"/>
          </a:xfrm>
          <a:prstGeom prst="rect">
            <a:avLst/>
          </a:prstGeom>
          <a:ln w="0">
            <a:noFill/>
          </a:ln>
        </p:spPr>
      </p:pic>
      <p:sp>
        <p:nvSpPr>
          <p:cNvPr id="86" name="Прямоугольник 5"/>
          <p:cNvSpPr/>
          <p:nvPr/>
        </p:nvSpPr>
        <p:spPr>
          <a:xfrm>
            <a:off x="4356000" y="6381360"/>
            <a:ext cx="456336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			                </a:t>
            </a:r>
            <a:r>
              <a:rPr lang="ru-RU" sz="1600" b="0" strike="noStrike" spc="-1" dirty="0">
                <a:solidFill>
                  <a:srgbClr val="BFBFBF"/>
                </a:solidFill>
                <a:latin typeface="Times New Roman"/>
                <a:ea typeface="DejaVu Sans"/>
              </a:rPr>
              <a:t>Слайд </a:t>
            </a:r>
            <a:r>
              <a:rPr lang="ru-RU" sz="1600" b="0" strike="noStrike" spc="-1" dirty="0" smtClean="0">
                <a:solidFill>
                  <a:srgbClr val="BFBFBF"/>
                </a:solidFill>
                <a:latin typeface="Times New Roman"/>
                <a:ea typeface="DejaVu Sans"/>
              </a:rPr>
              <a:t>4</a:t>
            </a:r>
            <a:endParaRPr lang="ru-RU" sz="16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87" name="Прямоугольник 6"/>
          <p:cNvSpPr/>
          <p:nvPr/>
        </p:nvSpPr>
        <p:spPr>
          <a:xfrm>
            <a:off x="609480" y="1556640"/>
            <a:ext cx="798408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Информация о проверках муниципальных </a:t>
            </a:r>
            <a:r>
              <a:rPr lang="ru-RU" sz="14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образований</a:t>
            </a:r>
            <a:endParaRPr lang="ru-RU" sz="14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graphicFrame>
        <p:nvGraphicFramePr>
          <p:cNvPr id="88" name="Таблица 2"/>
          <p:cNvGraphicFramePr/>
          <p:nvPr>
            <p:extLst>
              <p:ext uri="{D42A27DB-BD31-4B8C-83A1-F6EECF244321}">
                <p14:modId xmlns:p14="http://schemas.microsoft.com/office/powerpoint/2010/main" val="4155448108"/>
              </p:ext>
            </p:extLst>
          </p:nvPr>
        </p:nvGraphicFramePr>
        <p:xfrm>
          <a:off x="1502280" y="1910024"/>
          <a:ext cx="6382088" cy="3870840"/>
        </p:xfrm>
        <a:graphic>
          <a:graphicData uri="http://schemas.openxmlformats.org/drawingml/2006/table">
            <a:tbl>
              <a:tblPr/>
              <a:tblGrid>
                <a:gridCol w="2375536"/>
                <a:gridCol w="962009"/>
                <a:gridCol w="938295"/>
                <a:gridCol w="1053124"/>
                <a:gridCol w="1053124"/>
              </a:tblGrid>
              <a:tr h="975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Субъект Российской Федерации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Подлежат оценке готовности</a:t>
                      </a:r>
                      <a:endParaRPr lang="ru-RU" sz="13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Получено паспортов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Отказано в выдаче паспорта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  <a:prstDash val="soli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Не получили паспорта готовности в 2023</a:t>
                      </a:r>
                      <a:r>
                        <a:rPr lang="ru-RU" sz="1300" b="0" strike="noStrike" spc="-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году</a:t>
                      </a: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9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Архангельская область</a:t>
                      </a:r>
                      <a:endParaRPr lang="ru-RU" sz="13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32</a:t>
                      </a:r>
                      <a:endParaRPr lang="ru-RU" sz="13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32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9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Вологодская область</a:t>
                      </a:r>
                      <a:endParaRPr lang="ru-RU" sz="13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31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9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Калининградская область</a:t>
                      </a:r>
                      <a:endParaRPr lang="ru-RU" sz="13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  <a:endParaRPr lang="ru-RU" sz="13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9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Ленинградская область</a:t>
                      </a:r>
                      <a:endParaRPr lang="ru-RU" sz="13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171</a:t>
                      </a:r>
                      <a:endParaRPr lang="ru-RU" sz="13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165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11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9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Мурманская область</a:t>
                      </a:r>
                      <a:endParaRPr lang="ru-RU" sz="13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  <a:endParaRPr lang="ru-RU" sz="13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9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Новгородская область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360" marR="936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9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Псковская область</a:t>
                      </a:r>
                      <a:endParaRPr lang="ru-RU" sz="13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26</a:t>
                      </a:r>
                      <a:endParaRPr lang="ru-RU" sz="13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9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Карелия</a:t>
                      </a:r>
                      <a:endParaRPr lang="ru-RU" sz="13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  <a:endParaRPr lang="ru-RU" sz="13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9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Санкт-Петербург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360" marR="936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9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Итого</a:t>
                      </a:r>
                      <a:endParaRPr lang="ru-RU" sz="13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371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358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21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360" marR="9360" anchor="b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1547640" y="397800"/>
            <a:ext cx="7130520" cy="985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000" b="1" strike="noStrike" spc="-1">
                <a:solidFill>
                  <a:schemeClr val="accent3">
                    <a:lumMod val="75000"/>
                  </a:schemeClr>
                </a:solidFill>
                <a:latin typeface="Times New Roman"/>
              </a:rPr>
              <a:t>Архангельская область</a:t>
            </a:r>
            <a:endParaRPr lang="ru-RU" sz="2000" b="0" strike="noStrike" spc="-1">
              <a:solidFill>
                <a:schemeClr val="dk1"/>
              </a:solidFill>
              <a:latin typeface="Arial"/>
            </a:endParaRPr>
          </a:p>
        </p:txBody>
      </p:sp>
      <p:cxnSp>
        <p:nvCxnSpPr>
          <p:cNvPr id="97" name="Прямая соединительная линия 10"/>
          <p:cNvCxnSpPr/>
          <p:nvPr/>
        </p:nvCxnSpPr>
        <p:spPr>
          <a:xfrm>
            <a:off x="0" y="1412640"/>
            <a:ext cx="9152640" cy="8640"/>
          </a:xfrm>
          <a:prstGeom prst="straightConnector1">
            <a:avLst/>
          </a:prstGeom>
          <a:ln w="76200">
            <a:solidFill>
              <a:srgbClr val="FF0000"/>
            </a:solidFill>
            <a:round/>
          </a:ln>
        </p:spPr>
      </p:cxnSp>
      <p:cxnSp>
        <p:nvCxnSpPr>
          <p:cNvPr id="98" name="Прямая соединительная линия 14"/>
          <p:cNvCxnSpPr/>
          <p:nvPr/>
        </p:nvCxnSpPr>
        <p:spPr>
          <a:xfrm>
            <a:off x="0" y="1484640"/>
            <a:ext cx="9152640" cy="8640"/>
          </a:xfrm>
          <a:prstGeom prst="straightConnector1">
            <a:avLst/>
          </a:prstGeom>
          <a:ln w="76200">
            <a:solidFill>
              <a:srgbClr val="00B050"/>
            </a:solidFill>
            <a:round/>
          </a:ln>
        </p:spPr>
      </p:cxnSp>
      <p:pic>
        <p:nvPicPr>
          <p:cNvPr id="99" name="Picture 2"/>
          <p:cNvPicPr/>
          <p:nvPr/>
        </p:nvPicPr>
        <p:blipFill>
          <a:blip r:embed="rId2"/>
          <a:stretch/>
        </p:blipFill>
        <p:spPr>
          <a:xfrm>
            <a:off x="467640" y="188640"/>
            <a:ext cx="927360" cy="1071360"/>
          </a:xfrm>
          <a:prstGeom prst="rect">
            <a:avLst/>
          </a:prstGeom>
          <a:ln w="0">
            <a:noFill/>
          </a:ln>
        </p:spPr>
      </p:pic>
      <p:sp>
        <p:nvSpPr>
          <p:cNvPr id="100" name="Прямоугольник 9"/>
          <p:cNvSpPr/>
          <p:nvPr/>
        </p:nvSpPr>
        <p:spPr>
          <a:xfrm>
            <a:off x="7668344" y="6361920"/>
            <a:ext cx="121536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BFBFBF"/>
                </a:solidFill>
                <a:latin typeface="Times New Roman"/>
                <a:ea typeface="DejaVu Sans"/>
              </a:rPr>
              <a:t>Слайд </a:t>
            </a:r>
            <a:r>
              <a:rPr lang="ru-RU" sz="1600" b="0" strike="noStrike" spc="-1" dirty="0" smtClean="0">
                <a:solidFill>
                  <a:srgbClr val="BFBFBF"/>
                </a:solidFill>
                <a:latin typeface="Times New Roman"/>
                <a:ea typeface="DejaVu Sans"/>
              </a:rPr>
              <a:t>5</a:t>
            </a:r>
            <a:endParaRPr lang="ru-RU" sz="16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graphicFrame>
        <p:nvGraphicFramePr>
          <p:cNvPr id="101" name="Таблица 1"/>
          <p:cNvGraphicFramePr/>
          <p:nvPr>
            <p:extLst>
              <p:ext uri="{D42A27DB-BD31-4B8C-83A1-F6EECF244321}">
                <p14:modId xmlns:p14="http://schemas.microsoft.com/office/powerpoint/2010/main" val="327431402"/>
              </p:ext>
            </p:extLst>
          </p:nvPr>
        </p:nvGraphicFramePr>
        <p:xfrm>
          <a:off x="397080" y="1683360"/>
          <a:ext cx="3382832" cy="4334872"/>
        </p:xfrm>
        <a:graphic>
          <a:graphicData uri="http://schemas.openxmlformats.org/drawingml/2006/table">
            <a:tbl>
              <a:tblPr/>
              <a:tblGrid>
                <a:gridCol w="3382832"/>
              </a:tblGrid>
              <a:tr h="4690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Подлежали </a:t>
                      </a: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оценке готовности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к отопительному периоду 2024-2025  годов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3991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32 муниципальных образования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  <a:tr h="165540">
                <a:tc>
                  <a:txBody>
                    <a:bodyPr/>
                    <a:lstStyle/>
                    <a:p>
                      <a:endParaRPr lang="ru-RU" sz="6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690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  <a:t>Не получили паспорт готовности </a:t>
                      </a:r>
                      <a:r>
                        <a:rPr lang="ru-RU" sz="1400" dirty="0" smtClean="0"/>
                        <a:t/>
                      </a:r>
                      <a:br>
                        <a:rPr lang="ru-RU" sz="1400" dirty="0" smtClean="0"/>
                      </a:b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  <a:t>к отопительному периоду 202</a:t>
                      </a:r>
                      <a:r>
                        <a:rPr lang="en-US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  <a:t>4</a:t>
                      </a: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  <a:t>-202</a:t>
                      </a:r>
                      <a:r>
                        <a:rPr lang="en-US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  <a:t>5</a:t>
                      </a: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  <a:t> годов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noFill/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6621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</a:rPr>
                        <a:t>Все</a:t>
                      </a:r>
                      <a:r>
                        <a:rPr lang="ru-RU" sz="1400" b="1" strike="noStrike" spc="-1" baseline="0" dirty="0" smtClean="0">
                          <a:solidFill>
                            <a:schemeClr val="dk1"/>
                          </a:solidFill>
                          <a:latin typeface="Times New Roman"/>
                        </a:rPr>
                        <a:t> муниципальные образования получили паспорт готовности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  <a:tr h="127414">
                <a:tc>
                  <a:txBody>
                    <a:bodyPr/>
                    <a:lstStyle/>
                    <a:p>
                      <a:endParaRPr lang="ru-RU" sz="300" b="1" strike="noStrike" spc="-1">
                        <a:solidFill>
                          <a:schemeClr val="dk1"/>
                        </a:solidFill>
                        <a:latin typeface="Times New Roman"/>
                        <a:ea typeface="Tahom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71406">
                <a:tc>
                  <a:txBody>
                    <a:bodyPr/>
                    <a:lstStyle/>
                    <a:p>
                      <a:endParaRPr lang="ru-RU" sz="500" b="0" strike="noStrike" spc="-1" dirty="0">
                        <a:solidFill>
                          <a:srgbClr val="000000"/>
                        </a:solidFill>
                        <a:latin typeface="Open Sans"/>
                        <a:ea typeface="Tahom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0800">
                      <a:noFill/>
                      <a:prstDash val="solid"/>
                    </a:lnT>
                    <a:lnB w="1080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690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Не получили паспорт готовности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к отопительному периоду 2023-2024 годов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noFill/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4690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1 муниципальное образование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(3 </a:t>
                      </a: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%)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5927295"/>
              </p:ext>
            </p:extLst>
          </p:nvPr>
        </p:nvGraphicFramePr>
        <p:xfrm>
          <a:off x="3923928" y="1700808"/>
          <a:ext cx="5040229" cy="4039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1547640" y="397800"/>
            <a:ext cx="7130520" cy="985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000" b="1" strike="noStrike" spc="-1">
                <a:solidFill>
                  <a:schemeClr val="accent3">
                    <a:lumMod val="75000"/>
                  </a:schemeClr>
                </a:solidFill>
                <a:latin typeface="Times New Roman"/>
              </a:rPr>
              <a:t>Вологодская область</a:t>
            </a:r>
            <a:endParaRPr lang="ru-RU" sz="2000" b="0" strike="noStrike" spc="-1">
              <a:solidFill>
                <a:schemeClr val="dk1"/>
              </a:solidFill>
              <a:latin typeface="Arial"/>
            </a:endParaRPr>
          </a:p>
        </p:txBody>
      </p:sp>
      <p:cxnSp>
        <p:nvCxnSpPr>
          <p:cNvPr id="104" name="Прямая соединительная линия 12"/>
          <p:cNvCxnSpPr/>
          <p:nvPr/>
        </p:nvCxnSpPr>
        <p:spPr>
          <a:xfrm>
            <a:off x="0" y="1412640"/>
            <a:ext cx="9152640" cy="8640"/>
          </a:xfrm>
          <a:prstGeom prst="straightConnector1">
            <a:avLst/>
          </a:prstGeom>
          <a:ln w="76200">
            <a:solidFill>
              <a:srgbClr val="FF0000"/>
            </a:solidFill>
            <a:round/>
          </a:ln>
        </p:spPr>
      </p:cxnSp>
      <p:cxnSp>
        <p:nvCxnSpPr>
          <p:cNvPr id="105" name="Прямая соединительная линия 13"/>
          <p:cNvCxnSpPr/>
          <p:nvPr/>
        </p:nvCxnSpPr>
        <p:spPr>
          <a:xfrm>
            <a:off x="0" y="1484640"/>
            <a:ext cx="9152640" cy="8640"/>
          </a:xfrm>
          <a:prstGeom prst="straightConnector1">
            <a:avLst/>
          </a:prstGeom>
          <a:ln w="76200">
            <a:solidFill>
              <a:srgbClr val="00B050"/>
            </a:solidFill>
            <a:round/>
          </a:ln>
        </p:spPr>
      </p:cxnSp>
      <p:pic>
        <p:nvPicPr>
          <p:cNvPr id="106" name="Picture 10"/>
          <p:cNvPicPr/>
          <p:nvPr/>
        </p:nvPicPr>
        <p:blipFill>
          <a:blip r:embed="rId2"/>
          <a:stretch/>
        </p:blipFill>
        <p:spPr>
          <a:xfrm>
            <a:off x="467640" y="188640"/>
            <a:ext cx="927360" cy="1071360"/>
          </a:xfrm>
          <a:prstGeom prst="rect">
            <a:avLst/>
          </a:prstGeom>
          <a:ln w="0">
            <a:noFill/>
          </a:ln>
        </p:spPr>
      </p:pic>
      <p:sp>
        <p:nvSpPr>
          <p:cNvPr id="107" name="Прямоугольник 12"/>
          <p:cNvSpPr/>
          <p:nvPr/>
        </p:nvSpPr>
        <p:spPr>
          <a:xfrm>
            <a:off x="7596336" y="6361920"/>
            <a:ext cx="121536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BFBFBF"/>
                </a:solidFill>
                <a:latin typeface="Times New Roman"/>
                <a:ea typeface="DejaVu Sans"/>
              </a:rPr>
              <a:t>Слайд </a:t>
            </a:r>
            <a:r>
              <a:rPr lang="ru-RU" sz="1600" b="0" strike="noStrike" spc="-1" dirty="0" smtClean="0">
                <a:solidFill>
                  <a:srgbClr val="BFBFBF"/>
                </a:solidFill>
                <a:latin typeface="Times New Roman"/>
                <a:ea typeface="DejaVu Sans"/>
              </a:rPr>
              <a:t>6</a:t>
            </a:r>
            <a:endParaRPr lang="ru-RU" sz="16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graphicFrame>
        <p:nvGraphicFramePr>
          <p:cNvPr id="108" name="Таблица 6"/>
          <p:cNvGraphicFramePr/>
          <p:nvPr>
            <p:extLst>
              <p:ext uri="{D42A27DB-BD31-4B8C-83A1-F6EECF244321}">
                <p14:modId xmlns:p14="http://schemas.microsoft.com/office/powerpoint/2010/main" val="944887947"/>
              </p:ext>
            </p:extLst>
          </p:nvPr>
        </p:nvGraphicFramePr>
        <p:xfrm>
          <a:off x="397080" y="1683360"/>
          <a:ext cx="3670864" cy="3514947"/>
        </p:xfrm>
        <a:graphic>
          <a:graphicData uri="http://schemas.openxmlformats.org/drawingml/2006/table">
            <a:tbl>
              <a:tblPr/>
              <a:tblGrid>
                <a:gridCol w="3670864"/>
              </a:tblGrid>
              <a:tr h="5109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Подлежали </a:t>
                      </a: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оценке готовности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к отопительному периоду 2024-2025  годов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4348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31 муниципальное образование</a:t>
                      </a:r>
                      <a:endParaRPr lang="ru-RU" sz="14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  <a:tr h="180324">
                <a:tc>
                  <a:txBody>
                    <a:bodyPr/>
                    <a:lstStyle/>
                    <a:p>
                      <a:endParaRPr lang="ru-RU" sz="6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109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  <a:t>Не получили паспорт готовности </a:t>
                      </a:r>
                      <a:r>
                        <a:rPr lang="ru-RU" sz="1400" dirty="0" smtClean="0"/>
                        <a:t/>
                      </a:r>
                      <a:br>
                        <a:rPr lang="ru-RU" sz="1400" dirty="0" smtClean="0"/>
                      </a:b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  <a:t>к отопительному периоду 202</a:t>
                      </a:r>
                      <a:r>
                        <a:rPr lang="en-US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  <a:t>4</a:t>
                      </a: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  <a:t>-202</a:t>
                      </a:r>
                      <a:r>
                        <a:rPr lang="en-US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  <a:t>5</a:t>
                      </a: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  <a:t> годов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noFill/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5109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1 муниципальное образование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(3 </a:t>
                      </a: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%)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  <a:tr h="138792">
                <a:tc>
                  <a:txBody>
                    <a:bodyPr/>
                    <a:lstStyle/>
                    <a:p>
                      <a:endParaRPr lang="ru-RU" sz="300" b="1" strike="noStrike" spc="-1" dirty="0">
                        <a:solidFill>
                          <a:schemeClr val="dk1"/>
                        </a:solidFill>
                        <a:latin typeface="Times New Roman"/>
                        <a:ea typeface="Tahom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65297">
                <a:tc>
                  <a:txBody>
                    <a:bodyPr/>
                    <a:lstStyle/>
                    <a:p>
                      <a:endParaRPr lang="ru-RU" sz="500" b="0" strike="noStrike" spc="-1" dirty="0">
                        <a:solidFill>
                          <a:srgbClr val="000000"/>
                        </a:solidFill>
                        <a:latin typeface="Open Sans"/>
                        <a:ea typeface="Tahom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0800">
                      <a:noFill/>
                      <a:prstDash val="solid"/>
                    </a:lnT>
                    <a:lnB w="1080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109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Не получили паспорт готовности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к отопительному периоду 2023-2024 годов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noFill/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5109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1 муниципальное образование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(3 %)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0288874"/>
              </p:ext>
            </p:extLst>
          </p:nvPr>
        </p:nvGraphicFramePr>
        <p:xfrm>
          <a:off x="4067944" y="1521486"/>
          <a:ext cx="5004390" cy="3910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1547640" y="397800"/>
            <a:ext cx="7130520" cy="985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000" b="1" strike="noStrike" spc="-1">
                <a:solidFill>
                  <a:schemeClr val="accent3">
                    <a:lumMod val="75000"/>
                  </a:schemeClr>
                </a:solidFill>
                <a:latin typeface="Times New Roman"/>
              </a:rPr>
              <a:t>Калининградская область</a:t>
            </a:r>
            <a:endParaRPr lang="ru-RU" sz="2000" b="0" strike="noStrike" spc="-1">
              <a:solidFill>
                <a:schemeClr val="dk1"/>
              </a:solidFill>
              <a:latin typeface="Arial"/>
            </a:endParaRPr>
          </a:p>
        </p:txBody>
      </p:sp>
      <p:cxnSp>
        <p:nvCxnSpPr>
          <p:cNvPr id="111" name="Прямая соединительная линия 15"/>
          <p:cNvCxnSpPr/>
          <p:nvPr/>
        </p:nvCxnSpPr>
        <p:spPr>
          <a:xfrm>
            <a:off x="0" y="1412640"/>
            <a:ext cx="9152640" cy="8640"/>
          </a:xfrm>
          <a:prstGeom prst="straightConnector1">
            <a:avLst/>
          </a:prstGeom>
          <a:ln w="76200">
            <a:solidFill>
              <a:srgbClr val="FF0000"/>
            </a:solidFill>
            <a:round/>
          </a:ln>
        </p:spPr>
      </p:cxnSp>
      <p:cxnSp>
        <p:nvCxnSpPr>
          <p:cNvPr id="112" name="Прямая соединительная линия 16"/>
          <p:cNvCxnSpPr/>
          <p:nvPr/>
        </p:nvCxnSpPr>
        <p:spPr>
          <a:xfrm>
            <a:off x="0" y="1484640"/>
            <a:ext cx="9152640" cy="8640"/>
          </a:xfrm>
          <a:prstGeom prst="straightConnector1">
            <a:avLst/>
          </a:prstGeom>
          <a:ln w="76200">
            <a:solidFill>
              <a:srgbClr val="00B050"/>
            </a:solidFill>
            <a:round/>
          </a:ln>
        </p:spPr>
      </p:cxnSp>
      <p:pic>
        <p:nvPicPr>
          <p:cNvPr id="113" name="Picture 11"/>
          <p:cNvPicPr/>
          <p:nvPr/>
        </p:nvPicPr>
        <p:blipFill>
          <a:blip r:embed="rId2"/>
          <a:stretch/>
        </p:blipFill>
        <p:spPr>
          <a:xfrm>
            <a:off x="467640" y="188640"/>
            <a:ext cx="927360" cy="1071360"/>
          </a:xfrm>
          <a:prstGeom prst="rect">
            <a:avLst/>
          </a:prstGeom>
          <a:ln w="0">
            <a:noFill/>
          </a:ln>
        </p:spPr>
      </p:pic>
      <p:sp>
        <p:nvSpPr>
          <p:cNvPr id="114" name="Прямоугольник 13"/>
          <p:cNvSpPr/>
          <p:nvPr/>
        </p:nvSpPr>
        <p:spPr>
          <a:xfrm>
            <a:off x="7394400" y="6361920"/>
            <a:ext cx="121536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BFBFBF"/>
                </a:solidFill>
                <a:latin typeface="Times New Roman"/>
                <a:ea typeface="DejaVu Sans"/>
              </a:rPr>
              <a:t>Слайд </a:t>
            </a:r>
            <a:r>
              <a:rPr lang="ru-RU" sz="1600" b="0" strike="noStrike" spc="-1" dirty="0" smtClean="0">
                <a:solidFill>
                  <a:srgbClr val="BFBFBF"/>
                </a:solidFill>
                <a:latin typeface="Times New Roman"/>
                <a:ea typeface="DejaVu Sans"/>
              </a:rPr>
              <a:t>7</a:t>
            </a:r>
            <a:endParaRPr lang="ru-RU" sz="16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graphicFrame>
        <p:nvGraphicFramePr>
          <p:cNvPr id="115" name="Таблица 7"/>
          <p:cNvGraphicFramePr/>
          <p:nvPr>
            <p:extLst>
              <p:ext uri="{D42A27DB-BD31-4B8C-83A1-F6EECF244321}">
                <p14:modId xmlns:p14="http://schemas.microsoft.com/office/powerpoint/2010/main" val="3797950851"/>
              </p:ext>
            </p:extLst>
          </p:nvPr>
        </p:nvGraphicFramePr>
        <p:xfrm>
          <a:off x="397080" y="1683360"/>
          <a:ext cx="3382832" cy="4316792"/>
        </p:xfrm>
        <a:graphic>
          <a:graphicData uri="http://schemas.openxmlformats.org/drawingml/2006/table">
            <a:tbl>
              <a:tblPr/>
              <a:tblGrid>
                <a:gridCol w="3382832"/>
              </a:tblGrid>
              <a:tr h="5945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Подлежали </a:t>
                      </a: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оценке готовности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к отопительному периоду 2024-2025  годов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50601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22 муниципальных образования</a:t>
                      </a:r>
                      <a:endParaRPr lang="ru-RU" sz="14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  <a:tr h="209841">
                <a:tc>
                  <a:txBody>
                    <a:bodyPr/>
                    <a:lstStyle/>
                    <a:p>
                      <a:endParaRPr lang="ru-RU" sz="6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45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  <a:t>Не получили паспорт готовности </a:t>
                      </a:r>
                      <a:r>
                        <a:rPr lang="ru-RU" sz="1400" dirty="0" smtClean="0"/>
                        <a:t/>
                      </a:r>
                      <a:br>
                        <a:rPr lang="ru-RU" sz="1400" dirty="0" smtClean="0"/>
                      </a:b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  <a:t>к отопительному периоду 2024-2025 годов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noFill/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5945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1 муниципальное образование </a:t>
                      </a:r>
                      <a:r>
                        <a:rPr lang="ru-RU" sz="1400" dirty="0" smtClean="0"/>
                        <a:t/>
                      </a:r>
                      <a:br>
                        <a:rPr lang="ru-RU" sz="1400" dirty="0" smtClean="0"/>
                      </a:b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(5 %)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  <a:tr h="217277">
                <a:tc>
                  <a:txBody>
                    <a:bodyPr/>
                    <a:lstStyle/>
                    <a:p>
                      <a:endParaRPr lang="ru-RU" sz="500" b="0" strike="noStrike" spc="-1" dirty="0">
                        <a:solidFill>
                          <a:srgbClr val="000000"/>
                        </a:solidFill>
                        <a:latin typeface="Open Sans"/>
                        <a:ea typeface="Tahom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45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Не получили паспорт готовности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к отопительному периоду 2023-2024 годов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noFill/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5945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1 муниципальное образование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(5 %)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5461477"/>
              </p:ext>
            </p:extLst>
          </p:nvPr>
        </p:nvGraphicFramePr>
        <p:xfrm>
          <a:off x="3995936" y="1700808"/>
          <a:ext cx="4932382" cy="4054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1547640" y="397800"/>
            <a:ext cx="7130520" cy="985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000" b="1" strike="noStrike" spc="-1">
                <a:solidFill>
                  <a:schemeClr val="accent3">
                    <a:lumMod val="75000"/>
                  </a:schemeClr>
                </a:solidFill>
                <a:latin typeface="Times New Roman"/>
              </a:rPr>
              <a:t>Ленинградская область</a:t>
            </a:r>
            <a:endParaRPr lang="ru-RU" sz="2000" b="0" strike="noStrike" spc="-1">
              <a:solidFill>
                <a:schemeClr val="dk1"/>
              </a:solidFill>
              <a:latin typeface="Arial"/>
            </a:endParaRPr>
          </a:p>
        </p:txBody>
      </p:sp>
      <p:cxnSp>
        <p:nvCxnSpPr>
          <p:cNvPr id="118" name="Прямая соединительная линия 17"/>
          <p:cNvCxnSpPr/>
          <p:nvPr/>
        </p:nvCxnSpPr>
        <p:spPr>
          <a:xfrm>
            <a:off x="0" y="1412640"/>
            <a:ext cx="9152640" cy="8640"/>
          </a:xfrm>
          <a:prstGeom prst="straightConnector1">
            <a:avLst/>
          </a:prstGeom>
          <a:ln w="76200">
            <a:solidFill>
              <a:srgbClr val="FF0000"/>
            </a:solidFill>
            <a:round/>
          </a:ln>
        </p:spPr>
      </p:cxnSp>
      <p:cxnSp>
        <p:nvCxnSpPr>
          <p:cNvPr id="119" name="Прямая соединительная линия 18"/>
          <p:cNvCxnSpPr/>
          <p:nvPr/>
        </p:nvCxnSpPr>
        <p:spPr>
          <a:xfrm>
            <a:off x="-108520" y="1484640"/>
            <a:ext cx="9152640" cy="8640"/>
          </a:xfrm>
          <a:prstGeom prst="straightConnector1">
            <a:avLst/>
          </a:prstGeom>
          <a:ln w="76200">
            <a:solidFill>
              <a:srgbClr val="00B050"/>
            </a:solidFill>
            <a:round/>
          </a:ln>
        </p:spPr>
      </p:cxnSp>
      <p:pic>
        <p:nvPicPr>
          <p:cNvPr id="120" name="Picture 12"/>
          <p:cNvPicPr/>
          <p:nvPr/>
        </p:nvPicPr>
        <p:blipFill>
          <a:blip r:embed="rId2"/>
          <a:stretch/>
        </p:blipFill>
        <p:spPr>
          <a:xfrm>
            <a:off x="467640" y="188640"/>
            <a:ext cx="927360" cy="1071360"/>
          </a:xfrm>
          <a:prstGeom prst="rect">
            <a:avLst/>
          </a:prstGeom>
          <a:ln w="0">
            <a:noFill/>
          </a:ln>
        </p:spPr>
      </p:pic>
      <p:sp>
        <p:nvSpPr>
          <p:cNvPr id="121" name="Прямоугольник 14"/>
          <p:cNvSpPr/>
          <p:nvPr/>
        </p:nvSpPr>
        <p:spPr>
          <a:xfrm>
            <a:off x="7394400" y="6361920"/>
            <a:ext cx="121536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BFBFBF"/>
                </a:solidFill>
                <a:latin typeface="Times New Roman"/>
                <a:ea typeface="DejaVu Sans"/>
              </a:rPr>
              <a:t>Слайд </a:t>
            </a:r>
            <a:r>
              <a:rPr lang="ru-RU" sz="1600" b="0" strike="noStrike" spc="-1" dirty="0" smtClean="0">
                <a:solidFill>
                  <a:srgbClr val="BFBFBF"/>
                </a:solidFill>
                <a:latin typeface="Times New Roman"/>
                <a:ea typeface="DejaVu Sans"/>
              </a:rPr>
              <a:t>8</a:t>
            </a:r>
          </a:p>
        </p:txBody>
      </p:sp>
      <p:graphicFrame>
        <p:nvGraphicFramePr>
          <p:cNvPr id="122" name="Таблица 8"/>
          <p:cNvGraphicFramePr/>
          <p:nvPr>
            <p:extLst>
              <p:ext uri="{D42A27DB-BD31-4B8C-83A1-F6EECF244321}">
                <p14:modId xmlns:p14="http://schemas.microsoft.com/office/powerpoint/2010/main" val="2737273967"/>
              </p:ext>
            </p:extLst>
          </p:nvPr>
        </p:nvGraphicFramePr>
        <p:xfrm>
          <a:off x="397080" y="1683360"/>
          <a:ext cx="3310824" cy="3977037"/>
        </p:xfrm>
        <a:graphic>
          <a:graphicData uri="http://schemas.openxmlformats.org/drawingml/2006/table">
            <a:tbl>
              <a:tblPr/>
              <a:tblGrid>
                <a:gridCol w="3310824"/>
              </a:tblGrid>
              <a:tr h="4630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Подлежали </a:t>
                      </a: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оценке готовности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к отопительному периоду 2024-2025  годов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3940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171 муниципальное образование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  <a:tr h="163418">
                <a:tc>
                  <a:txBody>
                    <a:bodyPr/>
                    <a:lstStyle/>
                    <a:p>
                      <a:endParaRPr lang="ru-RU" sz="600" b="0" strike="noStrike" spc="-1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630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  <a:t>Не получили паспорт готовности </a:t>
                      </a:r>
                      <a:r>
                        <a:rPr lang="ru-RU" sz="1400" dirty="0" smtClean="0"/>
                        <a:t/>
                      </a:r>
                      <a:br>
                        <a:rPr lang="ru-RU" sz="1400" dirty="0" smtClean="0"/>
                      </a:b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</a:rPr>
                        <a:t>к отопительному периоду 2024-2025 годов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noFill/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4630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6 </a:t>
                      </a: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муниципальных образований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 smtClean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(4 </a:t>
                      </a: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%)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 anchor="ctr"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  <a:tr h="169208">
                <a:tc>
                  <a:txBody>
                    <a:bodyPr/>
                    <a:lstStyle/>
                    <a:p>
                      <a:endParaRPr lang="ru-RU" sz="500" b="0" strike="noStrike" spc="-1" dirty="0">
                        <a:solidFill>
                          <a:srgbClr val="000000"/>
                        </a:solidFill>
                        <a:latin typeface="Open Sans"/>
                        <a:ea typeface="Tahom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630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Не получили паспорт готовности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DejaVu Sans"/>
                        </a:rPr>
                        <a:t>к отопительному периоду 2023-2024 годов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noFill/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</a:tr>
              <a:tr h="4630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11 муниципальных образований </a:t>
                      </a:r>
                      <a:r>
                        <a:rPr sz="1400" dirty="0"/>
                        <a:t/>
                      </a:r>
                      <a:br>
                        <a:rPr sz="1400" dirty="0"/>
                      </a:br>
                      <a:r>
                        <a:rPr lang="ru-RU" sz="1400" b="1" strike="noStrike" spc="-1" dirty="0">
                          <a:solidFill>
                            <a:schemeClr val="dk1"/>
                          </a:solidFill>
                          <a:latin typeface="Times New Roman"/>
                          <a:ea typeface="Tahoma"/>
                        </a:rPr>
                        <a:t>(6 %)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latin typeface="Open Sans"/>
                      </a:endParaRPr>
                    </a:p>
                  </a:txBody>
                  <a:tcPr>
                    <a:lnL w="10800">
                      <a:solidFill>
                        <a:srgbClr val="000000"/>
                      </a:solidFill>
                      <a:prstDash val="solid"/>
                    </a:lnL>
                    <a:lnR w="10800">
                      <a:solidFill>
                        <a:srgbClr val="000000"/>
                      </a:solidFill>
                      <a:prstDash val="solid"/>
                    </a:lnR>
                    <a:lnT w="10800">
                      <a:solidFill>
                        <a:srgbClr val="000000"/>
                      </a:solidFill>
                      <a:prstDash val="solid"/>
                    </a:lnT>
                    <a:lnB w="108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4238774"/>
              </p:ext>
            </p:extLst>
          </p:nvPr>
        </p:nvGraphicFramePr>
        <p:xfrm>
          <a:off x="4067944" y="1628800"/>
          <a:ext cx="4806718" cy="4054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1903</TotalTime>
  <Words>648</Words>
  <Application>Microsoft Office PowerPoint</Application>
  <PresentationFormat>Экран (4:3)</PresentationFormat>
  <Paragraphs>223</Paragraphs>
  <Slides>16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Северо-Западное управление  Ростехнадзора </vt:lpstr>
      <vt:lpstr>Северо-Западное управление  Ростехнадзора </vt:lpstr>
      <vt:lpstr>Архангельская область</vt:lpstr>
      <vt:lpstr>Вологодская область</vt:lpstr>
      <vt:lpstr>Калининградская область</vt:lpstr>
      <vt:lpstr>Ленинградская область</vt:lpstr>
      <vt:lpstr>Мурманская область</vt:lpstr>
      <vt:lpstr>Новгородская область</vt:lpstr>
      <vt:lpstr>Псковская область</vt:lpstr>
      <vt:lpstr>Республика Карелия</vt:lpstr>
      <vt:lpstr>Санкт-Петербург</vt:lpstr>
      <vt:lpstr>Северо-Западное управление Ростехнадзора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Бугоркова Инна Николаевна</dc:creator>
  <cp:lastModifiedBy>Чмуль Валерий Николаевич</cp:lastModifiedBy>
  <cp:revision>722</cp:revision>
  <cp:lastPrinted>2024-11-25T10:58:33Z</cp:lastPrinted>
  <dcterms:created xsi:type="dcterms:W3CDTF">2016-11-28T10:39:00Z</dcterms:created>
  <dcterms:modified xsi:type="dcterms:W3CDTF">2024-11-25T12:12:38Z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996495B25A474EA8AAE15617C5A43B5F_12</vt:lpwstr>
  </property>
  <property fmtid="{D5CDD505-2E9C-101B-9397-08002B2CF9AE}" pid="3" name="KSOProductBuildVer">
    <vt:lpwstr>1049-12.2.0.13266</vt:lpwstr>
  </property>
  <property fmtid="{D5CDD505-2E9C-101B-9397-08002B2CF9AE}" pid="4" name="Notes">
    <vt:i4>6</vt:i4>
  </property>
  <property fmtid="{D5CDD505-2E9C-101B-9397-08002B2CF9AE}" pid="5" name="PresentationFormat">
    <vt:lpwstr>Экран (4:3)</vt:lpwstr>
  </property>
  <property fmtid="{D5CDD505-2E9C-101B-9397-08002B2CF9AE}" pid="6" name="Slides">
    <vt:i4>19</vt:i4>
  </property>
</Properties>
</file>